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  <p:sldMasterId id="2147483753" r:id="rId2"/>
  </p:sldMasterIdLst>
  <p:notesMasterIdLst>
    <p:notesMasterId r:id="rId25"/>
  </p:notesMasterIdLst>
  <p:sldIdLst>
    <p:sldId id="1796" r:id="rId3"/>
    <p:sldId id="1801" r:id="rId4"/>
    <p:sldId id="1812" r:id="rId5"/>
    <p:sldId id="1809" r:id="rId6"/>
    <p:sldId id="1804" r:id="rId7"/>
    <p:sldId id="4529" r:id="rId8"/>
    <p:sldId id="1821" r:id="rId9"/>
    <p:sldId id="1822" r:id="rId10"/>
    <p:sldId id="1805" r:id="rId11"/>
    <p:sldId id="1807" r:id="rId12"/>
    <p:sldId id="257" r:id="rId13"/>
    <p:sldId id="1817" r:id="rId14"/>
    <p:sldId id="1832" r:id="rId15"/>
    <p:sldId id="1833" r:id="rId16"/>
    <p:sldId id="1814" r:id="rId17"/>
    <p:sldId id="4514" r:id="rId18"/>
    <p:sldId id="4515" r:id="rId19"/>
    <p:sldId id="4522" r:id="rId20"/>
    <p:sldId id="4528" r:id="rId21"/>
    <p:sldId id="4527" r:id="rId22"/>
    <p:sldId id="4517" r:id="rId23"/>
    <p:sldId id="180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071116-5396-8A40-964D-A2307C474208}">
          <p14:sldIdLst>
            <p14:sldId id="1796"/>
            <p14:sldId id="1801"/>
            <p14:sldId id="1812"/>
            <p14:sldId id="1809"/>
            <p14:sldId id="1804"/>
            <p14:sldId id="4529"/>
            <p14:sldId id="1821"/>
            <p14:sldId id="1822"/>
            <p14:sldId id="1805"/>
            <p14:sldId id="1807"/>
            <p14:sldId id="257"/>
            <p14:sldId id="1817"/>
            <p14:sldId id="1832"/>
            <p14:sldId id="1833"/>
            <p14:sldId id="1814"/>
            <p14:sldId id="4514"/>
            <p14:sldId id="4515"/>
            <p14:sldId id="4522"/>
            <p14:sldId id="4528"/>
            <p14:sldId id="4527"/>
            <p14:sldId id="4517"/>
            <p14:sldId id="18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3B5"/>
    <a:srgbClr val="A1A878"/>
    <a:srgbClr val="A12F83"/>
    <a:srgbClr val="12846D"/>
    <a:srgbClr val="00ADD9"/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3" autoAdjust="0"/>
    <p:restoredTop sz="86604" autoAdjust="0"/>
  </p:normalViewPr>
  <p:slideViewPr>
    <p:cSldViewPr snapToGrid="0" snapToObjects="1">
      <p:cViewPr varScale="1">
        <p:scale>
          <a:sx n="98" d="100"/>
          <a:sy n="98" d="100"/>
        </p:scale>
        <p:origin x="11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D593D8-353C-445B-A480-2EDED2EDF5A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D7D210-20BD-44F7-B6EC-F5AAA5749C7A}">
      <dgm:prSet phldrT="[Text]"/>
      <dgm:spPr/>
      <dgm:t>
        <a:bodyPr/>
        <a:lstStyle/>
        <a:p>
          <a:r>
            <a:rPr lang="en-US" b="1" dirty="0"/>
            <a:t>Purpose</a:t>
          </a:r>
          <a:r>
            <a:rPr lang="en-US" dirty="0"/>
            <a:t> (why we exist)</a:t>
          </a:r>
        </a:p>
      </dgm:t>
    </dgm:pt>
    <dgm:pt modelId="{96DEE1B6-952E-4745-B99B-1DDDB502FA36}" type="parTrans" cxnId="{E9741FC4-8912-43AC-B9D5-B2A142780CCD}">
      <dgm:prSet/>
      <dgm:spPr/>
      <dgm:t>
        <a:bodyPr/>
        <a:lstStyle/>
        <a:p>
          <a:endParaRPr lang="en-US"/>
        </a:p>
      </dgm:t>
    </dgm:pt>
    <dgm:pt modelId="{D24F71A7-A83B-40D5-9507-5049A70A0195}" type="sibTrans" cxnId="{E9741FC4-8912-43AC-B9D5-B2A142780CCD}">
      <dgm:prSet/>
      <dgm:spPr/>
      <dgm:t>
        <a:bodyPr/>
        <a:lstStyle/>
        <a:p>
          <a:endParaRPr lang="en-US"/>
        </a:p>
      </dgm:t>
    </dgm:pt>
    <dgm:pt modelId="{5E9517EA-EE46-4C13-9AB9-8A63C03F9266}">
      <dgm:prSet phldrT="[Text]"/>
      <dgm:spPr/>
      <dgm:t>
        <a:bodyPr/>
        <a:lstStyle/>
        <a:p>
          <a:r>
            <a:rPr lang="en-US" dirty="0"/>
            <a:t>Data Governance supports</a:t>
          </a:r>
          <a:r>
            <a:rPr lang="en-US" b="1" dirty="0"/>
            <a:t> data-driven insights and access to data</a:t>
          </a:r>
          <a:r>
            <a:rPr lang="en-US" b="0" dirty="0"/>
            <a:t> to enable Sandia’s </a:t>
          </a:r>
          <a:r>
            <a:rPr lang="en-US" b="1" dirty="0"/>
            <a:t>innovation acceleration and modern engineering goals</a:t>
          </a:r>
          <a:r>
            <a:rPr lang="en-US" b="0" dirty="0"/>
            <a:t>. </a:t>
          </a:r>
          <a:br>
            <a:rPr lang="en-US" dirty="0"/>
          </a:br>
          <a:endParaRPr lang="en-US" dirty="0"/>
        </a:p>
      </dgm:t>
    </dgm:pt>
    <dgm:pt modelId="{CBC6ADC4-5870-4423-82A0-859D5C24F252}" type="parTrans" cxnId="{B4AC08E9-2156-4E62-9CD2-43B5DAD38396}">
      <dgm:prSet/>
      <dgm:spPr/>
      <dgm:t>
        <a:bodyPr/>
        <a:lstStyle/>
        <a:p>
          <a:endParaRPr lang="en-US"/>
        </a:p>
      </dgm:t>
    </dgm:pt>
    <dgm:pt modelId="{4CF4DBB7-CEC0-48DE-A2F5-EBF0AF54BAF5}" type="sibTrans" cxnId="{B4AC08E9-2156-4E62-9CD2-43B5DAD38396}">
      <dgm:prSet/>
      <dgm:spPr/>
      <dgm:t>
        <a:bodyPr/>
        <a:lstStyle/>
        <a:p>
          <a:endParaRPr lang="en-US"/>
        </a:p>
      </dgm:t>
    </dgm:pt>
    <dgm:pt modelId="{8C9ED74F-537D-4A63-B539-AEB85CBD5735}">
      <dgm:prSet phldrT="[Text]"/>
      <dgm:spPr/>
      <dgm:t>
        <a:bodyPr/>
        <a:lstStyle/>
        <a:p>
          <a:r>
            <a:rPr lang="en-US" b="1"/>
            <a:t>Vision</a:t>
          </a:r>
          <a:r>
            <a:rPr lang="en-US"/>
            <a:t> (what we aspire to)</a:t>
          </a:r>
        </a:p>
      </dgm:t>
    </dgm:pt>
    <dgm:pt modelId="{3BCB0FB0-F560-4104-ABCC-3BDA9FECB54F}" type="parTrans" cxnId="{69749750-334B-4A0A-B6F8-57FF0C0AAD0E}">
      <dgm:prSet/>
      <dgm:spPr/>
      <dgm:t>
        <a:bodyPr/>
        <a:lstStyle/>
        <a:p>
          <a:endParaRPr lang="en-US"/>
        </a:p>
      </dgm:t>
    </dgm:pt>
    <dgm:pt modelId="{60301F93-319C-4F21-8CD0-0735338205B2}" type="sibTrans" cxnId="{69749750-334B-4A0A-B6F8-57FF0C0AAD0E}">
      <dgm:prSet/>
      <dgm:spPr/>
      <dgm:t>
        <a:bodyPr/>
        <a:lstStyle/>
        <a:p>
          <a:endParaRPr lang="en-US"/>
        </a:p>
      </dgm:t>
    </dgm:pt>
    <dgm:pt modelId="{8AB29909-E35B-4B53-9048-5CABD34B1DD6}">
      <dgm:prSet phldrT="[Text]"/>
      <dgm:spPr/>
      <dgm:t>
        <a:bodyPr/>
        <a:lstStyle/>
        <a:p>
          <a:r>
            <a:rPr lang="en-US" dirty="0"/>
            <a:t>Sandia data is securely accessible, understood, and trusted and is used in a consistent, responsible, and meaningful manner to </a:t>
          </a:r>
          <a:r>
            <a:rPr lang="en-US" b="1" dirty="0"/>
            <a:t>increase interoperability, ensure reliability, and inform decision making in our community</a:t>
          </a:r>
          <a:r>
            <a:rPr lang="en-US" dirty="0"/>
            <a:t>.</a:t>
          </a:r>
          <a:br>
            <a:rPr lang="en-US" dirty="0"/>
          </a:br>
          <a:endParaRPr lang="en-US" dirty="0"/>
        </a:p>
      </dgm:t>
    </dgm:pt>
    <dgm:pt modelId="{669009F2-1EEA-463B-AC4E-A25E8AED63F0}" type="parTrans" cxnId="{A0B42396-3B4E-4681-9BE0-91129ADEE0AB}">
      <dgm:prSet/>
      <dgm:spPr/>
      <dgm:t>
        <a:bodyPr/>
        <a:lstStyle/>
        <a:p>
          <a:endParaRPr lang="en-US"/>
        </a:p>
      </dgm:t>
    </dgm:pt>
    <dgm:pt modelId="{4F4E87DB-71D4-46FB-8B43-F6B22104B908}" type="sibTrans" cxnId="{A0B42396-3B4E-4681-9BE0-91129ADEE0AB}">
      <dgm:prSet/>
      <dgm:spPr/>
      <dgm:t>
        <a:bodyPr/>
        <a:lstStyle/>
        <a:p>
          <a:endParaRPr lang="en-US"/>
        </a:p>
      </dgm:t>
    </dgm:pt>
    <dgm:pt modelId="{8CAC791E-0C00-4D2D-AD6C-90D17F317E92}">
      <dgm:prSet phldrT="[Text]"/>
      <dgm:spPr/>
      <dgm:t>
        <a:bodyPr/>
        <a:lstStyle/>
        <a:p>
          <a:r>
            <a:rPr lang="en-US" b="1"/>
            <a:t>Mission</a:t>
          </a:r>
          <a:r>
            <a:rPr lang="en-US"/>
            <a:t> (what we do)</a:t>
          </a:r>
        </a:p>
      </dgm:t>
    </dgm:pt>
    <dgm:pt modelId="{8612F94D-2D71-490C-8E83-CBD8AA696419}" type="parTrans" cxnId="{377ACA52-54B5-478E-BF4F-2F6AAD47385E}">
      <dgm:prSet/>
      <dgm:spPr/>
      <dgm:t>
        <a:bodyPr/>
        <a:lstStyle/>
        <a:p>
          <a:endParaRPr lang="en-US"/>
        </a:p>
      </dgm:t>
    </dgm:pt>
    <dgm:pt modelId="{8AC02D88-3ADD-483A-B1DA-1F207A3B175A}" type="sibTrans" cxnId="{377ACA52-54B5-478E-BF4F-2F6AAD47385E}">
      <dgm:prSet/>
      <dgm:spPr/>
      <dgm:t>
        <a:bodyPr/>
        <a:lstStyle/>
        <a:p>
          <a:endParaRPr lang="en-US"/>
        </a:p>
      </dgm:t>
    </dgm:pt>
    <dgm:pt modelId="{F08697F9-DF6F-44F8-9B6C-3AE82BBC4A64}">
      <dgm:prSet phldrT="[Text]"/>
      <dgm:spPr/>
      <dgm:t>
        <a:bodyPr/>
        <a:lstStyle/>
        <a:p>
          <a:r>
            <a:rPr lang="en-US" dirty="0"/>
            <a:t>We design and implement policy and standards to enable data management and data sharing in order to support </a:t>
          </a:r>
          <a:r>
            <a:rPr lang="en-US" b="1" dirty="0"/>
            <a:t>regulatory compliance, internal reporting &amp; analytics, operational analytics for our business, data integration, and Artificial Intelligence (AI) and Machine Learning (ML) innovation and operations.</a:t>
          </a:r>
          <a:endParaRPr lang="en-US" dirty="0"/>
        </a:p>
        <a:p>
          <a:endParaRPr lang="en-US" dirty="0"/>
        </a:p>
      </dgm:t>
    </dgm:pt>
    <dgm:pt modelId="{D4CAE32F-38D8-4828-B4FB-086029874D18}" type="parTrans" cxnId="{66FC3B4A-3C46-4B59-A01E-6B75684E3112}">
      <dgm:prSet/>
      <dgm:spPr/>
      <dgm:t>
        <a:bodyPr/>
        <a:lstStyle/>
        <a:p>
          <a:endParaRPr lang="en-US"/>
        </a:p>
      </dgm:t>
    </dgm:pt>
    <dgm:pt modelId="{04EBC041-7D0B-492A-A8A0-D034BFC44052}" type="sibTrans" cxnId="{66FC3B4A-3C46-4B59-A01E-6B75684E3112}">
      <dgm:prSet/>
      <dgm:spPr/>
      <dgm:t>
        <a:bodyPr/>
        <a:lstStyle/>
        <a:p>
          <a:endParaRPr lang="en-US"/>
        </a:p>
      </dgm:t>
    </dgm:pt>
    <dgm:pt modelId="{2DCF7E85-30EA-4652-9551-5D051907DC4D}" type="pres">
      <dgm:prSet presAssocID="{AED593D8-353C-445B-A480-2EDED2EDF5A8}" presName="linear" presStyleCnt="0">
        <dgm:presLayoutVars>
          <dgm:animLvl val="lvl"/>
          <dgm:resizeHandles val="exact"/>
        </dgm:presLayoutVars>
      </dgm:prSet>
      <dgm:spPr/>
    </dgm:pt>
    <dgm:pt modelId="{BB29060E-234B-427B-A668-896E617CA463}" type="pres">
      <dgm:prSet presAssocID="{D1D7D210-20BD-44F7-B6EC-F5AAA5749C7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FBD9B4-03CC-4E2B-BFB5-4F4CE7485D27}" type="pres">
      <dgm:prSet presAssocID="{D1D7D210-20BD-44F7-B6EC-F5AAA5749C7A}" presName="childText" presStyleLbl="revTx" presStyleIdx="0" presStyleCnt="3">
        <dgm:presLayoutVars>
          <dgm:bulletEnabled val="1"/>
        </dgm:presLayoutVars>
      </dgm:prSet>
      <dgm:spPr/>
    </dgm:pt>
    <dgm:pt modelId="{D8B91FE8-6B49-4F3F-A9C8-181F7F2D0EB8}" type="pres">
      <dgm:prSet presAssocID="{8C9ED74F-537D-4A63-B539-AEB85CBD57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B398F0A-FDF4-45ED-980B-60749E37C720}" type="pres">
      <dgm:prSet presAssocID="{8C9ED74F-537D-4A63-B539-AEB85CBD5735}" presName="childText" presStyleLbl="revTx" presStyleIdx="1" presStyleCnt="3">
        <dgm:presLayoutVars>
          <dgm:bulletEnabled val="1"/>
        </dgm:presLayoutVars>
      </dgm:prSet>
      <dgm:spPr/>
    </dgm:pt>
    <dgm:pt modelId="{EE481502-630D-48A9-9249-6903E0354EDA}" type="pres">
      <dgm:prSet presAssocID="{8CAC791E-0C00-4D2D-AD6C-90D17F317E9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5787121-6B92-4CA5-B7EE-22C4BFAC8494}" type="pres">
      <dgm:prSet presAssocID="{8CAC791E-0C00-4D2D-AD6C-90D17F317E9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F3FEE45-5B08-441D-B5C7-0F50D92C46E6}" type="presOf" srcId="{D1D7D210-20BD-44F7-B6EC-F5AAA5749C7A}" destId="{BB29060E-234B-427B-A668-896E617CA463}" srcOrd="0" destOrd="0" presId="urn:microsoft.com/office/officeart/2005/8/layout/vList2"/>
    <dgm:cxn modelId="{66FC3B4A-3C46-4B59-A01E-6B75684E3112}" srcId="{8CAC791E-0C00-4D2D-AD6C-90D17F317E92}" destId="{F08697F9-DF6F-44F8-9B6C-3AE82BBC4A64}" srcOrd="0" destOrd="0" parTransId="{D4CAE32F-38D8-4828-B4FB-086029874D18}" sibTransId="{04EBC041-7D0B-492A-A8A0-D034BFC44052}"/>
    <dgm:cxn modelId="{69749750-334B-4A0A-B6F8-57FF0C0AAD0E}" srcId="{AED593D8-353C-445B-A480-2EDED2EDF5A8}" destId="{8C9ED74F-537D-4A63-B539-AEB85CBD5735}" srcOrd="1" destOrd="0" parTransId="{3BCB0FB0-F560-4104-ABCC-3BDA9FECB54F}" sibTransId="{60301F93-319C-4F21-8CD0-0735338205B2}"/>
    <dgm:cxn modelId="{D7D3B351-425D-4F0A-BB3E-3D0F1E7ED82A}" type="presOf" srcId="{8CAC791E-0C00-4D2D-AD6C-90D17F317E92}" destId="{EE481502-630D-48A9-9249-6903E0354EDA}" srcOrd="0" destOrd="0" presId="urn:microsoft.com/office/officeart/2005/8/layout/vList2"/>
    <dgm:cxn modelId="{377ACA52-54B5-478E-BF4F-2F6AAD47385E}" srcId="{AED593D8-353C-445B-A480-2EDED2EDF5A8}" destId="{8CAC791E-0C00-4D2D-AD6C-90D17F317E92}" srcOrd="2" destOrd="0" parTransId="{8612F94D-2D71-490C-8E83-CBD8AA696419}" sibTransId="{8AC02D88-3ADD-483A-B1DA-1F207A3B175A}"/>
    <dgm:cxn modelId="{1C61C88F-B17D-4A91-BACC-DE0D33568E0D}" type="presOf" srcId="{AED593D8-353C-445B-A480-2EDED2EDF5A8}" destId="{2DCF7E85-30EA-4652-9551-5D051907DC4D}" srcOrd="0" destOrd="0" presId="urn:microsoft.com/office/officeart/2005/8/layout/vList2"/>
    <dgm:cxn modelId="{A0B42396-3B4E-4681-9BE0-91129ADEE0AB}" srcId="{8C9ED74F-537D-4A63-B539-AEB85CBD5735}" destId="{8AB29909-E35B-4B53-9048-5CABD34B1DD6}" srcOrd="0" destOrd="0" parTransId="{669009F2-1EEA-463B-AC4E-A25E8AED63F0}" sibTransId="{4F4E87DB-71D4-46FB-8B43-F6B22104B908}"/>
    <dgm:cxn modelId="{33F144A0-8F9A-4EC4-95CE-182CC55E426A}" type="presOf" srcId="{5E9517EA-EE46-4C13-9AB9-8A63C03F9266}" destId="{F4FBD9B4-03CC-4E2B-BFB5-4F4CE7485D27}" srcOrd="0" destOrd="0" presId="urn:microsoft.com/office/officeart/2005/8/layout/vList2"/>
    <dgm:cxn modelId="{201F58AB-2D05-478A-AC2C-887463CDF819}" type="presOf" srcId="{8AB29909-E35B-4B53-9048-5CABD34B1DD6}" destId="{7B398F0A-FDF4-45ED-980B-60749E37C720}" srcOrd="0" destOrd="0" presId="urn:microsoft.com/office/officeart/2005/8/layout/vList2"/>
    <dgm:cxn modelId="{F5B89DAD-521B-481F-B224-2776A150D766}" type="presOf" srcId="{8C9ED74F-537D-4A63-B539-AEB85CBD5735}" destId="{D8B91FE8-6B49-4F3F-A9C8-181F7F2D0EB8}" srcOrd="0" destOrd="0" presId="urn:microsoft.com/office/officeart/2005/8/layout/vList2"/>
    <dgm:cxn modelId="{E9741FC4-8912-43AC-B9D5-B2A142780CCD}" srcId="{AED593D8-353C-445B-A480-2EDED2EDF5A8}" destId="{D1D7D210-20BD-44F7-B6EC-F5AAA5749C7A}" srcOrd="0" destOrd="0" parTransId="{96DEE1B6-952E-4745-B99B-1DDDB502FA36}" sibTransId="{D24F71A7-A83B-40D5-9507-5049A70A0195}"/>
    <dgm:cxn modelId="{B61744E5-35E4-4422-BD86-1064DADCEF46}" type="presOf" srcId="{F08697F9-DF6F-44F8-9B6C-3AE82BBC4A64}" destId="{55787121-6B92-4CA5-B7EE-22C4BFAC8494}" srcOrd="0" destOrd="0" presId="urn:microsoft.com/office/officeart/2005/8/layout/vList2"/>
    <dgm:cxn modelId="{B4AC08E9-2156-4E62-9CD2-43B5DAD38396}" srcId="{D1D7D210-20BD-44F7-B6EC-F5AAA5749C7A}" destId="{5E9517EA-EE46-4C13-9AB9-8A63C03F9266}" srcOrd="0" destOrd="0" parTransId="{CBC6ADC4-5870-4423-82A0-859D5C24F252}" sibTransId="{4CF4DBB7-CEC0-48DE-A2F5-EBF0AF54BAF5}"/>
    <dgm:cxn modelId="{150AEFC6-EA19-4052-96AA-8A7BB8AE949A}" type="presParOf" srcId="{2DCF7E85-30EA-4652-9551-5D051907DC4D}" destId="{BB29060E-234B-427B-A668-896E617CA463}" srcOrd="0" destOrd="0" presId="urn:microsoft.com/office/officeart/2005/8/layout/vList2"/>
    <dgm:cxn modelId="{A100AF6C-E4BA-491F-84A2-F5A3AC18AD10}" type="presParOf" srcId="{2DCF7E85-30EA-4652-9551-5D051907DC4D}" destId="{F4FBD9B4-03CC-4E2B-BFB5-4F4CE7485D27}" srcOrd="1" destOrd="0" presId="urn:microsoft.com/office/officeart/2005/8/layout/vList2"/>
    <dgm:cxn modelId="{7DAB1334-B4A5-46C4-B560-8E403AC964B3}" type="presParOf" srcId="{2DCF7E85-30EA-4652-9551-5D051907DC4D}" destId="{D8B91FE8-6B49-4F3F-A9C8-181F7F2D0EB8}" srcOrd="2" destOrd="0" presId="urn:microsoft.com/office/officeart/2005/8/layout/vList2"/>
    <dgm:cxn modelId="{43C34B4F-5C57-408A-AFC6-068134264DF0}" type="presParOf" srcId="{2DCF7E85-30EA-4652-9551-5D051907DC4D}" destId="{7B398F0A-FDF4-45ED-980B-60749E37C720}" srcOrd="3" destOrd="0" presId="urn:microsoft.com/office/officeart/2005/8/layout/vList2"/>
    <dgm:cxn modelId="{38CFEE01-3047-4621-A7DF-E412EAD36D36}" type="presParOf" srcId="{2DCF7E85-30EA-4652-9551-5D051907DC4D}" destId="{EE481502-630D-48A9-9249-6903E0354EDA}" srcOrd="4" destOrd="0" presId="urn:microsoft.com/office/officeart/2005/8/layout/vList2"/>
    <dgm:cxn modelId="{3B5E1456-8869-465A-BEF3-4FF10F9FBFD2}" type="presParOf" srcId="{2DCF7E85-30EA-4652-9551-5D051907DC4D}" destId="{55787121-6B92-4CA5-B7EE-22C4BFAC849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12A8A5-A8AE-46B9-A6EC-A269294A308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1AC913-3717-40DC-8A89-6C9804ACF64F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rPr>
            <a:t>Data Discovery</a:t>
          </a:r>
          <a:endParaRPr lang="en-US" dirty="0"/>
        </a:p>
      </dgm:t>
    </dgm:pt>
    <dgm:pt modelId="{EB02F6D3-6B43-47D0-94CA-310E46B56E47}" type="parTrans" cxnId="{AF486E18-49CB-490A-AEAC-2C280E82F503}">
      <dgm:prSet/>
      <dgm:spPr/>
      <dgm:t>
        <a:bodyPr/>
        <a:lstStyle/>
        <a:p>
          <a:endParaRPr lang="en-US"/>
        </a:p>
      </dgm:t>
    </dgm:pt>
    <dgm:pt modelId="{15EE4281-E72D-4CB5-8D92-DFFAD36FB1E0}" type="sibTrans" cxnId="{AF486E18-49CB-490A-AEAC-2C280E82F503}">
      <dgm:prSet/>
      <dgm:spPr/>
      <dgm:t>
        <a:bodyPr/>
        <a:lstStyle/>
        <a:p>
          <a:endParaRPr lang="en-US"/>
        </a:p>
      </dgm:t>
    </dgm:pt>
    <dgm:pt modelId="{06B4B6FD-F565-4407-B5E4-6DAE44A624B9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400" b="0" i="0" u="none" strike="noStrike" kern="1200" dirty="0">
              <a:solidFill>
                <a:srgbClr val="181717"/>
              </a:solidFill>
              <a:effectLst/>
              <a:latin typeface="Open Sans"/>
              <a:ea typeface="+mn-ea"/>
              <a:cs typeface="+mn-cs"/>
            </a:rPr>
            <a:t>Gartner cites this is the #1 challenge for data management.</a:t>
          </a:r>
        </a:p>
      </dgm:t>
    </dgm:pt>
    <dgm:pt modelId="{16194F5F-0A66-4EFC-86EB-845EC687A671}" type="parTrans" cxnId="{D296CFA6-E81A-4DE3-8F2B-E18640DAA095}">
      <dgm:prSet/>
      <dgm:spPr/>
      <dgm:t>
        <a:bodyPr/>
        <a:lstStyle/>
        <a:p>
          <a:endParaRPr lang="en-US"/>
        </a:p>
      </dgm:t>
    </dgm:pt>
    <dgm:pt modelId="{0D69973A-3A17-43C0-A746-5DBB938307DA}" type="sibTrans" cxnId="{D296CFA6-E81A-4DE3-8F2B-E18640DAA095}">
      <dgm:prSet/>
      <dgm:spPr/>
      <dgm:t>
        <a:bodyPr/>
        <a:lstStyle/>
        <a:p>
          <a:endParaRPr lang="en-US"/>
        </a:p>
      </dgm:t>
    </dgm:pt>
    <dgm:pt modelId="{AFBD199C-DE15-46F8-912D-B44B7FC60CEB}">
      <dgm:prSet phldrT="[Text]"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u="none" strike="noStrike" dirty="0">
              <a:solidFill>
                <a:srgbClr val="181717"/>
              </a:solidFill>
              <a:effectLst/>
              <a:latin typeface="+mn-lt"/>
            </a:rPr>
            <a:t>Provides one centralized security layer to manage and audit data usage.</a:t>
          </a:r>
          <a:endParaRPr lang="en-US" sz="1400" dirty="0"/>
        </a:p>
      </dgm:t>
    </dgm:pt>
    <dgm:pt modelId="{C0608992-731C-469E-B11A-38379A376F5F}" type="parTrans" cxnId="{86DBF6C9-F0DE-4F72-8A3B-6B840ECECC48}">
      <dgm:prSet/>
      <dgm:spPr/>
      <dgm:t>
        <a:bodyPr/>
        <a:lstStyle/>
        <a:p>
          <a:endParaRPr lang="en-US"/>
        </a:p>
      </dgm:t>
    </dgm:pt>
    <dgm:pt modelId="{DE59C38B-5E95-45C5-B941-45DC10AF57E3}" type="sibTrans" cxnId="{86DBF6C9-F0DE-4F72-8A3B-6B840ECECC48}">
      <dgm:prSet/>
      <dgm:spPr/>
      <dgm:t>
        <a:bodyPr/>
        <a:lstStyle/>
        <a:p>
          <a:endParaRPr lang="en-US"/>
        </a:p>
      </dgm:t>
    </dgm:pt>
    <dgm:pt modelId="{EC3A2F5D-2E51-47A0-B9F5-AAC6B324DD1E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rPr>
            <a:t>Provide Lineage</a:t>
          </a:r>
          <a:endParaRPr lang="en-US" dirty="0"/>
        </a:p>
      </dgm:t>
    </dgm:pt>
    <dgm:pt modelId="{3A7F9B8D-5272-46C0-B6D5-E0EA5434418B}" type="parTrans" cxnId="{AA97AF74-D6F5-4780-A2F6-EE35D6AF8E29}">
      <dgm:prSet/>
      <dgm:spPr/>
      <dgm:t>
        <a:bodyPr/>
        <a:lstStyle/>
        <a:p>
          <a:endParaRPr lang="en-US"/>
        </a:p>
      </dgm:t>
    </dgm:pt>
    <dgm:pt modelId="{8CF1F146-273B-4997-ABFB-46F6B94E15B3}" type="sibTrans" cxnId="{AA97AF74-D6F5-4780-A2F6-EE35D6AF8E29}">
      <dgm:prSet/>
      <dgm:spPr/>
      <dgm:t>
        <a:bodyPr/>
        <a:lstStyle/>
        <a:p>
          <a:endParaRPr lang="en-US"/>
        </a:p>
      </dgm:t>
    </dgm:pt>
    <dgm:pt modelId="{1C30C2BA-A5A7-4269-8836-938F62ACAA58}">
      <dgm:prSet phldrT="[Text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u="none" strike="noStrike" dirty="0">
              <a:solidFill>
                <a:srgbClr val="181717"/>
              </a:solidFill>
              <a:effectLst/>
              <a:latin typeface="+mn-lt"/>
            </a:rPr>
            <a:t>Analysts are often asked to describe where data came from, data freshness, etc.</a:t>
          </a:r>
          <a:endParaRPr lang="en-US" sz="1400" dirty="0"/>
        </a:p>
      </dgm:t>
    </dgm:pt>
    <dgm:pt modelId="{887B2163-1B80-4AB2-8794-B336985A92AC}" type="parTrans" cxnId="{D6476C77-DE34-447D-B049-1F9E7854BA76}">
      <dgm:prSet/>
      <dgm:spPr/>
      <dgm:t>
        <a:bodyPr/>
        <a:lstStyle/>
        <a:p>
          <a:endParaRPr lang="en-US"/>
        </a:p>
      </dgm:t>
    </dgm:pt>
    <dgm:pt modelId="{A0DCF12A-549B-4301-AC7E-E164BAA010AE}" type="sibTrans" cxnId="{D6476C77-DE34-447D-B049-1F9E7854BA76}">
      <dgm:prSet/>
      <dgm:spPr/>
      <dgm:t>
        <a:bodyPr/>
        <a:lstStyle/>
        <a:p>
          <a:endParaRPr lang="en-US"/>
        </a:p>
      </dgm:t>
    </dgm:pt>
    <dgm:pt modelId="{8EACA378-C059-4960-A692-8217DEC9C6EF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1400" b="0" i="0" u="none" strike="noStrike" kern="1200" dirty="0">
              <a:solidFill>
                <a:srgbClr val="181717"/>
              </a:solidFill>
              <a:effectLst/>
              <a:latin typeface="Open Sans"/>
              <a:ea typeface="+mn-ea"/>
              <a:cs typeface="+mn-cs"/>
            </a:rPr>
            <a:t>Forrester reports an average 364% ROI for implementing data catalogs primarily from saving analysts, data scientists and others as much as 80% of their time previously spent searching for data, how to request access,  or who is domain expert.</a:t>
          </a:r>
        </a:p>
      </dgm:t>
    </dgm:pt>
    <dgm:pt modelId="{74F15BA3-0F87-4995-B5C2-F9BAA4185A3C}" type="parTrans" cxnId="{C4FD29EA-714E-4D15-B672-E0E99139A94B}">
      <dgm:prSet/>
      <dgm:spPr/>
      <dgm:t>
        <a:bodyPr/>
        <a:lstStyle/>
        <a:p>
          <a:endParaRPr lang="en-US"/>
        </a:p>
      </dgm:t>
    </dgm:pt>
    <dgm:pt modelId="{79CB92AA-3C7F-452E-AE7A-4A123042699E}" type="sibTrans" cxnId="{C4FD29EA-714E-4D15-B672-E0E99139A94B}">
      <dgm:prSet/>
      <dgm:spPr/>
      <dgm:t>
        <a:bodyPr/>
        <a:lstStyle/>
        <a:p>
          <a:endParaRPr lang="en-US"/>
        </a:p>
      </dgm:t>
    </dgm:pt>
    <dgm:pt modelId="{F87BBE56-AD51-44B4-9C62-B15A8DA5E03E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u="none" strike="noStrike" dirty="0">
              <a:solidFill>
                <a:srgbClr val="181717"/>
              </a:solidFill>
              <a:effectLst/>
              <a:latin typeface="+mn-lt"/>
            </a:rPr>
            <a:t>Provides workflows, ticket integration, and policies through which to govern data.</a:t>
          </a:r>
        </a:p>
      </dgm:t>
    </dgm:pt>
    <dgm:pt modelId="{84A6E00A-0119-496E-8001-58B7A4B0DE50}" type="parTrans" cxnId="{45ECA2E8-65F6-4626-9C62-91C3EADF4215}">
      <dgm:prSet/>
      <dgm:spPr/>
      <dgm:t>
        <a:bodyPr/>
        <a:lstStyle/>
        <a:p>
          <a:endParaRPr lang="en-US"/>
        </a:p>
      </dgm:t>
    </dgm:pt>
    <dgm:pt modelId="{97CF4383-F97C-4694-AA19-B67008BCC46A}" type="sibTrans" cxnId="{45ECA2E8-65F6-4626-9C62-91C3EADF4215}">
      <dgm:prSet/>
      <dgm:spPr/>
      <dgm:t>
        <a:bodyPr/>
        <a:lstStyle/>
        <a:p>
          <a:endParaRPr lang="en-US"/>
        </a:p>
      </dgm:t>
    </dgm:pt>
    <dgm:pt modelId="{8389488E-CBE4-4E01-8D63-A63C807B88FA}">
      <dgm:prSet custT="1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u="none" strike="noStrike" dirty="0">
              <a:solidFill>
                <a:srgbClr val="181717"/>
              </a:solidFill>
              <a:effectLst/>
              <a:latin typeface="+mn-lt"/>
            </a:rPr>
            <a:t>Enables zero-trust through data categorization such as sensitivity labels.</a:t>
          </a:r>
          <a:endParaRPr lang="en-US" sz="1400" b="0" i="0" u="none" strike="noStrike" dirty="0">
            <a:effectLst/>
            <a:latin typeface="+mn-lt"/>
          </a:endParaRPr>
        </a:p>
      </dgm:t>
    </dgm:pt>
    <dgm:pt modelId="{73905942-9834-4EB7-8745-575D70916FD1}" type="parTrans" cxnId="{279465EA-0813-4C7E-90C7-14755E584A6C}">
      <dgm:prSet/>
      <dgm:spPr/>
      <dgm:t>
        <a:bodyPr/>
        <a:lstStyle/>
        <a:p>
          <a:endParaRPr lang="en-US"/>
        </a:p>
      </dgm:t>
    </dgm:pt>
    <dgm:pt modelId="{3080C994-99FE-41BC-B35C-A1713B34AB1E}" type="sibTrans" cxnId="{279465EA-0813-4C7E-90C7-14755E584A6C}">
      <dgm:prSet/>
      <dgm:spPr/>
      <dgm:t>
        <a:bodyPr/>
        <a:lstStyle/>
        <a:p>
          <a:endParaRPr lang="en-US"/>
        </a:p>
      </dgm:t>
    </dgm:pt>
    <dgm:pt modelId="{5C8CB372-3A20-418B-8578-EC522F80FA32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rPr>
            <a:t>Support Data Governance &amp; Security</a:t>
          </a:r>
          <a:endParaRPr lang="en-US" dirty="0"/>
        </a:p>
      </dgm:t>
    </dgm:pt>
    <dgm:pt modelId="{3297D021-3B1E-40CE-9F60-0D63DECDB622}" type="sibTrans" cxnId="{4401B9FE-6507-45BB-BE8E-7F938C688331}">
      <dgm:prSet/>
      <dgm:spPr/>
      <dgm:t>
        <a:bodyPr/>
        <a:lstStyle/>
        <a:p>
          <a:endParaRPr lang="en-US"/>
        </a:p>
      </dgm:t>
    </dgm:pt>
    <dgm:pt modelId="{8D531956-3767-48EA-862F-5AE01103A134}" type="parTrans" cxnId="{4401B9FE-6507-45BB-BE8E-7F938C688331}">
      <dgm:prSet/>
      <dgm:spPr/>
      <dgm:t>
        <a:bodyPr/>
        <a:lstStyle/>
        <a:p>
          <a:endParaRPr lang="en-US"/>
        </a:p>
      </dgm:t>
    </dgm:pt>
    <dgm:pt modelId="{0929CAF6-5541-4C0E-8A2C-B1135E20CCB7}">
      <dgm:prSet phldrT="[Text]"/>
      <dgm:spPr>
        <a:solidFill>
          <a:srgbClr val="00ACD9"/>
        </a:solidFill>
      </dgm:spPr>
      <dgm:t>
        <a:bodyPr/>
        <a:lstStyle/>
        <a:p>
          <a:r>
            <a:rPr kumimoji="0" lang="en-US" b="1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rPr>
            <a:t>Trusting Data</a:t>
          </a:r>
          <a:endParaRPr lang="en-US" dirty="0"/>
        </a:p>
      </dgm:t>
    </dgm:pt>
    <dgm:pt modelId="{CC21D1DE-016A-43BD-9E24-3CCADA3E9C01}" type="parTrans" cxnId="{FA947BAD-2145-4D52-9063-75B796CC34BA}">
      <dgm:prSet/>
      <dgm:spPr/>
      <dgm:t>
        <a:bodyPr/>
        <a:lstStyle/>
        <a:p>
          <a:endParaRPr lang="en-US"/>
        </a:p>
      </dgm:t>
    </dgm:pt>
    <dgm:pt modelId="{EB8C26AE-5413-45B4-9E3C-863BAE3888F3}" type="sibTrans" cxnId="{FA947BAD-2145-4D52-9063-75B796CC34BA}">
      <dgm:prSet/>
      <dgm:spPr/>
      <dgm:t>
        <a:bodyPr/>
        <a:lstStyle/>
        <a:p>
          <a:endParaRPr lang="en-US"/>
        </a:p>
      </dgm:t>
    </dgm:pt>
    <dgm:pt modelId="{71EB4C0E-F8C1-46EB-9376-23148FEA5042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u="none" strike="noStrike" dirty="0">
              <a:solidFill>
                <a:srgbClr val="181717"/>
              </a:solidFill>
              <a:effectLst/>
              <a:latin typeface="+mn-lt"/>
            </a:rPr>
            <a:t>Data Catalogs allow for interactions from data users to indicate their usefulness.</a:t>
          </a:r>
          <a:endParaRPr lang="en-US" sz="1400" b="0" i="0" u="none" strike="noStrike" dirty="0">
            <a:effectLst/>
            <a:latin typeface="+mn-lt"/>
          </a:endParaRPr>
        </a:p>
      </dgm:t>
    </dgm:pt>
    <dgm:pt modelId="{B9836078-0084-4E81-AC05-4836157429BF}" type="parTrans" cxnId="{0AA78B41-1382-48A2-9AC4-8DFC5DDA7102}">
      <dgm:prSet/>
      <dgm:spPr/>
      <dgm:t>
        <a:bodyPr/>
        <a:lstStyle/>
        <a:p>
          <a:endParaRPr lang="en-US"/>
        </a:p>
      </dgm:t>
    </dgm:pt>
    <dgm:pt modelId="{2E0E52BA-6352-4DC0-93B0-B250A1A24244}" type="sibTrans" cxnId="{0AA78B41-1382-48A2-9AC4-8DFC5DDA7102}">
      <dgm:prSet/>
      <dgm:spPr/>
      <dgm:t>
        <a:bodyPr/>
        <a:lstStyle/>
        <a:p>
          <a:endParaRPr lang="en-US"/>
        </a:p>
      </dgm:t>
    </dgm:pt>
    <dgm:pt modelId="{F7C0A68C-CEA4-4B81-9F85-ECA434D72AA8}">
      <dgm:prSet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u="none" strike="noStrike" dirty="0">
              <a:solidFill>
                <a:srgbClr val="181717"/>
              </a:solidFill>
              <a:effectLst/>
              <a:latin typeface="+mn-lt"/>
            </a:rPr>
            <a:t>Authoritative Data Stewards can certify highly trustworthy data sources.</a:t>
          </a:r>
          <a:endParaRPr lang="en-US" sz="1400" b="0" i="0" u="none" strike="noStrike" dirty="0">
            <a:effectLst/>
            <a:latin typeface="+mn-lt"/>
          </a:endParaRPr>
        </a:p>
      </dgm:t>
    </dgm:pt>
    <dgm:pt modelId="{6EBBD94F-DF8F-418B-976E-DB287396F47B}" type="parTrans" cxnId="{0FB36514-7C84-4922-A6A4-949F389E48D8}">
      <dgm:prSet/>
      <dgm:spPr/>
      <dgm:t>
        <a:bodyPr/>
        <a:lstStyle/>
        <a:p>
          <a:endParaRPr lang="en-US"/>
        </a:p>
      </dgm:t>
    </dgm:pt>
    <dgm:pt modelId="{CAC78492-1702-4956-816A-98CE305CBD41}" type="sibTrans" cxnId="{0FB36514-7C84-4922-A6A4-949F389E48D8}">
      <dgm:prSet/>
      <dgm:spPr/>
      <dgm:t>
        <a:bodyPr/>
        <a:lstStyle/>
        <a:p>
          <a:endParaRPr lang="en-US"/>
        </a:p>
      </dgm:t>
    </dgm:pt>
    <dgm:pt modelId="{27D183DE-2E1A-46DD-8F13-0E0F129E9D39}">
      <dgm:prSet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0" i="0" u="none" strike="noStrike" dirty="0">
              <a:solidFill>
                <a:srgbClr val="181717"/>
              </a:solidFill>
              <a:effectLst/>
              <a:latin typeface="+mn-lt"/>
            </a:rPr>
            <a:t>Lineage within a data catalog greatly facilitates this in a semi-automated fashion.</a:t>
          </a:r>
          <a:endParaRPr lang="en-US" sz="1400" dirty="0"/>
        </a:p>
      </dgm:t>
    </dgm:pt>
    <dgm:pt modelId="{EBF95782-32CA-428A-AE9A-F61654E31C03}" type="parTrans" cxnId="{43178693-5D4B-411F-B7CE-AD11EEFF26FD}">
      <dgm:prSet/>
      <dgm:spPr/>
      <dgm:t>
        <a:bodyPr/>
        <a:lstStyle/>
        <a:p>
          <a:endParaRPr lang="en-US"/>
        </a:p>
      </dgm:t>
    </dgm:pt>
    <dgm:pt modelId="{1835978D-3DF5-4589-8677-2DBC6794B212}" type="sibTrans" cxnId="{43178693-5D4B-411F-B7CE-AD11EEFF26FD}">
      <dgm:prSet/>
      <dgm:spPr/>
      <dgm:t>
        <a:bodyPr/>
        <a:lstStyle/>
        <a:p>
          <a:endParaRPr lang="en-US"/>
        </a:p>
      </dgm:t>
    </dgm:pt>
    <dgm:pt modelId="{A47F78A1-E796-4644-B024-E70275402892}" type="pres">
      <dgm:prSet presAssocID="{5312A8A5-A8AE-46B9-A6EC-A269294A3086}" presName="Name0" presStyleCnt="0">
        <dgm:presLayoutVars>
          <dgm:dir/>
          <dgm:animLvl val="lvl"/>
          <dgm:resizeHandles val="exact"/>
        </dgm:presLayoutVars>
      </dgm:prSet>
      <dgm:spPr/>
    </dgm:pt>
    <dgm:pt modelId="{987482BC-29F1-4524-82A4-4562C868DDD5}" type="pres">
      <dgm:prSet presAssocID="{721AC913-3717-40DC-8A89-6C9804ACF64F}" presName="linNode" presStyleCnt="0"/>
      <dgm:spPr/>
    </dgm:pt>
    <dgm:pt modelId="{DE8ADDBD-28C9-4B63-879A-4514F1469561}" type="pres">
      <dgm:prSet presAssocID="{721AC913-3717-40DC-8A89-6C9804ACF64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BBA4FA5-1466-4BC1-9E58-EF80857CC5F8}" type="pres">
      <dgm:prSet presAssocID="{721AC913-3717-40DC-8A89-6C9804ACF64F}" presName="descendantText" presStyleLbl="alignAccFollowNode1" presStyleIdx="0" presStyleCnt="4" custScaleY="116762">
        <dgm:presLayoutVars>
          <dgm:bulletEnabled val="1"/>
        </dgm:presLayoutVars>
      </dgm:prSet>
      <dgm:spPr/>
    </dgm:pt>
    <dgm:pt modelId="{EAE22317-B394-4258-939F-035764522F48}" type="pres">
      <dgm:prSet presAssocID="{15EE4281-E72D-4CB5-8D92-DFFAD36FB1E0}" presName="sp" presStyleCnt="0"/>
      <dgm:spPr/>
    </dgm:pt>
    <dgm:pt modelId="{D76E167C-7460-48CF-9711-D85E25CC8DC1}" type="pres">
      <dgm:prSet presAssocID="{5C8CB372-3A20-418B-8578-EC522F80FA32}" presName="linNode" presStyleCnt="0"/>
      <dgm:spPr/>
    </dgm:pt>
    <dgm:pt modelId="{D3C22453-E627-49E3-AE75-19F7F20B2749}" type="pres">
      <dgm:prSet presAssocID="{5C8CB372-3A20-418B-8578-EC522F80FA32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631CBC8C-26F2-4E90-B9BE-87217AB5797E}" type="pres">
      <dgm:prSet presAssocID="{5C8CB372-3A20-418B-8578-EC522F80FA32}" presName="descendantText" presStyleLbl="alignAccFollowNode1" presStyleIdx="1" presStyleCnt="4" custScaleY="127597">
        <dgm:presLayoutVars>
          <dgm:bulletEnabled val="1"/>
        </dgm:presLayoutVars>
      </dgm:prSet>
      <dgm:spPr/>
    </dgm:pt>
    <dgm:pt modelId="{FA1650FB-C1F0-48FD-BE50-EAC855963F2B}" type="pres">
      <dgm:prSet presAssocID="{3297D021-3B1E-40CE-9F60-0D63DECDB622}" presName="sp" presStyleCnt="0"/>
      <dgm:spPr/>
    </dgm:pt>
    <dgm:pt modelId="{1AD1E5E2-A3C3-4F2A-B7C6-5D3C128912E0}" type="pres">
      <dgm:prSet presAssocID="{EC3A2F5D-2E51-47A0-B9F5-AAC6B324DD1E}" presName="linNode" presStyleCnt="0"/>
      <dgm:spPr/>
    </dgm:pt>
    <dgm:pt modelId="{1B609A9F-A47A-4F73-AA00-FC087AFD02E7}" type="pres">
      <dgm:prSet presAssocID="{EC3A2F5D-2E51-47A0-B9F5-AAC6B324DD1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75D2D25-108B-4E1D-B8B7-836DAE10820D}" type="pres">
      <dgm:prSet presAssocID="{EC3A2F5D-2E51-47A0-B9F5-AAC6B324DD1E}" presName="descendantText" presStyleLbl="alignAccFollowNode1" presStyleIdx="2" presStyleCnt="4" custScaleY="117210" custLinFactNeighborX="-2255" custLinFactNeighborY="156">
        <dgm:presLayoutVars>
          <dgm:bulletEnabled val="1"/>
        </dgm:presLayoutVars>
      </dgm:prSet>
      <dgm:spPr/>
    </dgm:pt>
    <dgm:pt modelId="{4F0F5906-1F86-4FB1-A1C7-BA55A1C663A6}" type="pres">
      <dgm:prSet presAssocID="{8CF1F146-273B-4997-ABFB-46F6B94E15B3}" presName="sp" presStyleCnt="0"/>
      <dgm:spPr/>
    </dgm:pt>
    <dgm:pt modelId="{0482F2FD-9233-4D5C-AD50-C36339E087B8}" type="pres">
      <dgm:prSet presAssocID="{0929CAF6-5541-4C0E-8A2C-B1135E20CCB7}" presName="linNode" presStyleCnt="0"/>
      <dgm:spPr/>
    </dgm:pt>
    <dgm:pt modelId="{26ACE668-AE15-406E-B08A-91C6F1E82C0F}" type="pres">
      <dgm:prSet presAssocID="{0929CAF6-5541-4C0E-8A2C-B1135E20CCB7}" presName="parentText" presStyleLbl="node1" presStyleIdx="3" presStyleCnt="4" custLinFactNeighborX="-2255" custLinFactNeighborY="156">
        <dgm:presLayoutVars>
          <dgm:chMax val="1"/>
          <dgm:bulletEnabled val="1"/>
        </dgm:presLayoutVars>
      </dgm:prSet>
      <dgm:spPr/>
    </dgm:pt>
    <dgm:pt modelId="{5870FE8A-184E-41F4-9369-DCCB8AA284E1}" type="pres">
      <dgm:prSet presAssocID="{0929CAF6-5541-4C0E-8A2C-B1135E20CCB7}" presName="descendantText" presStyleLbl="alignAccFollowNode1" presStyleIdx="3" presStyleCnt="4" custScaleY="123632" custLinFactNeighborX="-2255" custLinFactNeighborY="156">
        <dgm:presLayoutVars>
          <dgm:bulletEnabled val="1"/>
        </dgm:presLayoutVars>
      </dgm:prSet>
      <dgm:spPr/>
    </dgm:pt>
  </dgm:ptLst>
  <dgm:cxnLst>
    <dgm:cxn modelId="{E5BB3D11-FDC2-4C3C-8C98-8D8D564813B5}" type="presOf" srcId="{AFBD199C-DE15-46F8-912D-B44B7FC60CEB}" destId="{631CBC8C-26F2-4E90-B9BE-87217AB5797E}" srcOrd="0" destOrd="0" presId="urn:microsoft.com/office/officeart/2005/8/layout/vList5"/>
    <dgm:cxn modelId="{3EB42014-B2C0-4461-8577-6021665899D0}" type="presOf" srcId="{721AC913-3717-40DC-8A89-6C9804ACF64F}" destId="{DE8ADDBD-28C9-4B63-879A-4514F1469561}" srcOrd="0" destOrd="0" presId="urn:microsoft.com/office/officeart/2005/8/layout/vList5"/>
    <dgm:cxn modelId="{0FB36514-7C84-4922-A6A4-949F389E48D8}" srcId="{0929CAF6-5541-4C0E-8A2C-B1135E20CCB7}" destId="{F7C0A68C-CEA4-4B81-9F85-ECA434D72AA8}" srcOrd="1" destOrd="0" parTransId="{6EBBD94F-DF8F-418B-976E-DB287396F47B}" sibTransId="{CAC78492-1702-4956-816A-98CE305CBD41}"/>
    <dgm:cxn modelId="{AF486E18-49CB-490A-AEAC-2C280E82F503}" srcId="{5312A8A5-A8AE-46B9-A6EC-A269294A3086}" destId="{721AC913-3717-40DC-8A89-6C9804ACF64F}" srcOrd="0" destOrd="0" parTransId="{EB02F6D3-6B43-47D0-94CA-310E46B56E47}" sibTransId="{15EE4281-E72D-4CB5-8D92-DFFAD36FB1E0}"/>
    <dgm:cxn modelId="{45826C20-8A0D-491E-9876-BA2A049542BF}" type="presOf" srcId="{0929CAF6-5541-4C0E-8A2C-B1135E20CCB7}" destId="{26ACE668-AE15-406E-B08A-91C6F1E82C0F}" srcOrd="0" destOrd="0" presId="urn:microsoft.com/office/officeart/2005/8/layout/vList5"/>
    <dgm:cxn modelId="{3CC02733-E83F-4358-B177-A999DDC7C2A0}" type="presOf" srcId="{1C30C2BA-A5A7-4269-8836-938F62ACAA58}" destId="{175D2D25-108B-4E1D-B8B7-836DAE10820D}" srcOrd="0" destOrd="0" presId="urn:microsoft.com/office/officeart/2005/8/layout/vList5"/>
    <dgm:cxn modelId="{9AC94B61-A200-4FDC-A2C2-AF77DDC49DE8}" type="presOf" srcId="{71EB4C0E-F8C1-46EB-9376-23148FEA5042}" destId="{5870FE8A-184E-41F4-9369-DCCB8AA284E1}" srcOrd="0" destOrd="0" presId="urn:microsoft.com/office/officeart/2005/8/layout/vList5"/>
    <dgm:cxn modelId="{0AA78B41-1382-48A2-9AC4-8DFC5DDA7102}" srcId="{0929CAF6-5541-4C0E-8A2C-B1135E20CCB7}" destId="{71EB4C0E-F8C1-46EB-9376-23148FEA5042}" srcOrd="0" destOrd="0" parTransId="{B9836078-0084-4E81-AC05-4836157429BF}" sibTransId="{2E0E52BA-6352-4DC0-93B0-B250A1A24244}"/>
    <dgm:cxn modelId="{4BBEDE66-23BB-4864-B4EB-031C6A75B7DA}" type="presOf" srcId="{F7C0A68C-CEA4-4B81-9F85-ECA434D72AA8}" destId="{5870FE8A-184E-41F4-9369-DCCB8AA284E1}" srcOrd="0" destOrd="1" presId="urn:microsoft.com/office/officeart/2005/8/layout/vList5"/>
    <dgm:cxn modelId="{FFA13247-B627-4D08-BC99-454B711A278C}" type="presOf" srcId="{8EACA378-C059-4960-A692-8217DEC9C6EF}" destId="{ABBA4FA5-1466-4BC1-9E58-EF80857CC5F8}" srcOrd="0" destOrd="1" presId="urn:microsoft.com/office/officeart/2005/8/layout/vList5"/>
    <dgm:cxn modelId="{83EAB947-345B-43DF-BEFB-C5D1896BB9D2}" type="presOf" srcId="{8389488E-CBE4-4E01-8D63-A63C807B88FA}" destId="{631CBC8C-26F2-4E90-B9BE-87217AB5797E}" srcOrd="0" destOrd="2" presId="urn:microsoft.com/office/officeart/2005/8/layout/vList5"/>
    <dgm:cxn modelId="{AA97AF74-D6F5-4780-A2F6-EE35D6AF8E29}" srcId="{5312A8A5-A8AE-46B9-A6EC-A269294A3086}" destId="{EC3A2F5D-2E51-47A0-B9F5-AAC6B324DD1E}" srcOrd="2" destOrd="0" parTransId="{3A7F9B8D-5272-46C0-B6D5-E0EA5434418B}" sibTransId="{8CF1F146-273B-4997-ABFB-46F6B94E15B3}"/>
    <dgm:cxn modelId="{D6476C77-DE34-447D-B049-1F9E7854BA76}" srcId="{EC3A2F5D-2E51-47A0-B9F5-AAC6B324DD1E}" destId="{1C30C2BA-A5A7-4269-8836-938F62ACAA58}" srcOrd="0" destOrd="0" parTransId="{887B2163-1B80-4AB2-8794-B336985A92AC}" sibTransId="{A0DCF12A-549B-4301-AC7E-E164BAA010AE}"/>
    <dgm:cxn modelId="{43178693-5D4B-411F-B7CE-AD11EEFF26FD}" srcId="{EC3A2F5D-2E51-47A0-B9F5-AAC6B324DD1E}" destId="{27D183DE-2E1A-46DD-8F13-0E0F129E9D39}" srcOrd="1" destOrd="0" parTransId="{EBF95782-32CA-428A-AE9A-F61654E31C03}" sibTransId="{1835978D-3DF5-4589-8677-2DBC6794B212}"/>
    <dgm:cxn modelId="{A9848497-CAE5-4497-8B22-F9676C742D47}" type="presOf" srcId="{06B4B6FD-F565-4407-B5E4-6DAE44A624B9}" destId="{ABBA4FA5-1466-4BC1-9E58-EF80857CC5F8}" srcOrd="0" destOrd="0" presId="urn:microsoft.com/office/officeart/2005/8/layout/vList5"/>
    <dgm:cxn modelId="{D296CFA6-E81A-4DE3-8F2B-E18640DAA095}" srcId="{721AC913-3717-40DC-8A89-6C9804ACF64F}" destId="{06B4B6FD-F565-4407-B5E4-6DAE44A624B9}" srcOrd="0" destOrd="0" parTransId="{16194F5F-0A66-4EFC-86EB-845EC687A671}" sibTransId="{0D69973A-3A17-43C0-A746-5DBB938307DA}"/>
    <dgm:cxn modelId="{FA947BAD-2145-4D52-9063-75B796CC34BA}" srcId="{5312A8A5-A8AE-46B9-A6EC-A269294A3086}" destId="{0929CAF6-5541-4C0E-8A2C-B1135E20CCB7}" srcOrd="3" destOrd="0" parTransId="{CC21D1DE-016A-43BD-9E24-3CCADA3E9C01}" sibTransId="{EB8C26AE-5413-45B4-9E3C-863BAE3888F3}"/>
    <dgm:cxn modelId="{86DBF6C9-F0DE-4F72-8A3B-6B840ECECC48}" srcId="{5C8CB372-3A20-418B-8578-EC522F80FA32}" destId="{AFBD199C-DE15-46F8-912D-B44B7FC60CEB}" srcOrd="0" destOrd="0" parTransId="{C0608992-731C-469E-B11A-38379A376F5F}" sibTransId="{DE59C38B-5E95-45C5-B941-45DC10AF57E3}"/>
    <dgm:cxn modelId="{FB1F94D0-F54A-4460-94B5-5B9905A0EFE2}" type="presOf" srcId="{F87BBE56-AD51-44B4-9C62-B15A8DA5E03E}" destId="{631CBC8C-26F2-4E90-B9BE-87217AB5797E}" srcOrd="0" destOrd="1" presId="urn:microsoft.com/office/officeart/2005/8/layout/vList5"/>
    <dgm:cxn modelId="{70826ADC-F032-4C73-8E51-3B0526EE8EEF}" type="presOf" srcId="{27D183DE-2E1A-46DD-8F13-0E0F129E9D39}" destId="{175D2D25-108B-4E1D-B8B7-836DAE10820D}" srcOrd="0" destOrd="1" presId="urn:microsoft.com/office/officeart/2005/8/layout/vList5"/>
    <dgm:cxn modelId="{45ECA2E8-65F6-4626-9C62-91C3EADF4215}" srcId="{5C8CB372-3A20-418B-8578-EC522F80FA32}" destId="{F87BBE56-AD51-44B4-9C62-B15A8DA5E03E}" srcOrd="1" destOrd="0" parTransId="{84A6E00A-0119-496E-8001-58B7A4B0DE50}" sibTransId="{97CF4383-F97C-4694-AA19-B67008BCC46A}"/>
    <dgm:cxn modelId="{A35BD4E9-B09F-47D3-A4CA-3692B106E7E7}" type="presOf" srcId="{5312A8A5-A8AE-46B9-A6EC-A269294A3086}" destId="{A47F78A1-E796-4644-B024-E70275402892}" srcOrd="0" destOrd="0" presId="urn:microsoft.com/office/officeart/2005/8/layout/vList5"/>
    <dgm:cxn modelId="{C4FD29EA-714E-4D15-B672-E0E99139A94B}" srcId="{721AC913-3717-40DC-8A89-6C9804ACF64F}" destId="{8EACA378-C059-4960-A692-8217DEC9C6EF}" srcOrd="1" destOrd="0" parTransId="{74F15BA3-0F87-4995-B5C2-F9BAA4185A3C}" sibTransId="{79CB92AA-3C7F-452E-AE7A-4A123042699E}"/>
    <dgm:cxn modelId="{279465EA-0813-4C7E-90C7-14755E584A6C}" srcId="{5C8CB372-3A20-418B-8578-EC522F80FA32}" destId="{8389488E-CBE4-4E01-8D63-A63C807B88FA}" srcOrd="2" destOrd="0" parTransId="{73905942-9834-4EB7-8745-575D70916FD1}" sibTransId="{3080C994-99FE-41BC-B35C-A1713B34AB1E}"/>
    <dgm:cxn modelId="{0C7FB0F3-8921-45A4-A5A1-C80D0F384E20}" type="presOf" srcId="{EC3A2F5D-2E51-47A0-B9F5-AAC6B324DD1E}" destId="{1B609A9F-A47A-4F73-AA00-FC087AFD02E7}" srcOrd="0" destOrd="0" presId="urn:microsoft.com/office/officeart/2005/8/layout/vList5"/>
    <dgm:cxn modelId="{C10D49F4-EF07-450E-81DA-8CCCDAB2917A}" type="presOf" srcId="{5C8CB372-3A20-418B-8578-EC522F80FA32}" destId="{D3C22453-E627-49E3-AE75-19F7F20B2749}" srcOrd="0" destOrd="0" presId="urn:microsoft.com/office/officeart/2005/8/layout/vList5"/>
    <dgm:cxn modelId="{4401B9FE-6507-45BB-BE8E-7F938C688331}" srcId="{5312A8A5-A8AE-46B9-A6EC-A269294A3086}" destId="{5C8CB372-3A20-418B-8578-EC522F80FA32}" srcOrd="1" destOrd="0" parTransId="{8D531956-3767-48EA-862F-5AE01103A134}" sibTransId="{3297D021-3B1E-40CE-9F60-0D63DECDB622}"/>
    <dgm:cxn modelId="{9E59D486-6ED9-4C93-A4AA-189A4DC96BFF}" type="presParOf" srcId="{A47F78A1-E796-4644-B024-E70275402892}" destId="{987482BC-29F1-4524-82A4-4562C868DDD5}" srcOrd="0" destOrd="0" presId="urn:microsoft.com/office/officeart/2005/8/layout/vList5"/>
    <dgm:cxn modelId="{C8CF83EE-4FE0-41C1-82B0-2AB970742D90}" type="presParOf" srcId="{987482BC-29F1-4524-82A4-4562C868DDD5}" destId="{DE8ADDBD-28C9-4B63-879A-4514F1469561}" srcOrd="0" destOrd="0" presId="urn:microsoft.com/office/officeart/2005/8/layout/vList5"/>
    <dgm:cxn modelId="{EC9C8195-5116-49ED-96D3-FE5D832CC42C}" type="presParOf" srcId="{987482BC-29F1-4524-82A4-4562C868DDD5}" destId="{ABBA4FA5-1466-4BC1-9E58-EF80857CC5F8}" srcOrd="1" destOrd="0" presId="urn:microsoft.com/office/officeart/2005/8/layout/vList5"/>
    <dgm:cxn modelId="{1E39BF07-A317-4FC6-94F7-D589DB7F729E}" type="presParOf" srcId="{A47F78A1-E796-4644-B024-E70275402892}" destId="{EAE22317-B394-4258-939F-035764522F48}" srcOrd="1" destOrd="0" presId="urn:microsoft.com/office/officeart/2005/8/layout/vList5"/>
    <dgm:cxn modelId="{792F566D-F083-4609-B7BD-8C5DD8505F12}" type="presParOf" srcId="{A47F78A1-E796-4644-B024-E70275402892}" destId="{D76E167C-7460-48CF-9711-D85E25CC8DC1}" srcOrd="2" destOrd="0" presId="urn:microsoft.com/office/officeart/2005/8/layout/vList5"/>
    <dgm:cxn modelId="{7ADD4BB0-FC18-4728-BEC8-DE439494B411}" type="presParOf" srcId="{D76E167C-7460-48CF-9711-D85E25CC8DC1}" destId="{D3C22453-E627-49E3-AE75-19F7F20B2749}" srcOrd="0" destOrd="0" presId="urn:microsoft.com/office/officeart/2005/8/layout/vList5"/>
    <dgm:cxn modelId="{8A345B7D-F502-4577-B4A7-466FCF35FE2D}" type="presParOf" srcId="{D76E167C-7460-48CF-9711-D85E25CC8DC1}" destId="{631CBC8C-26F2-4E90-B9BE-87217AB5797E}" srcOrd="1" destOrd="0" presId="urn:microsoft.com/office/officeart/2005/8/layout/vList5"/>
    <dgm:cxn modelId="{221C34B2-D3E3-4EC7-BBD5-7771D88831AA}" type="presParOf" srcId="{A47F78A1-E796-4644-B024-E70275402892}" destId="{FA1650FB-C1F0-48FD-BE50-EAC855963F2B}" srcOrd="3" destOrd="0" presId="urn:microsoft.com/office/officeart/2005/8/layout/vList5"/>
    <dgm:cxn modelId="{114F19F3-A5EC-4232-A3BC-F66E30CA57EF}" type="presParOf" srcId="{A47F78A1-E796-4644-B024-E70275402892}" destId="{1AD1E5E2-A3C3-4F2A-B7C6-5D3C128912E0}" srcOrd="4" destOrd="0" presId="urn:microsoft.com/office/officeart/2005/8/layout/vList5"/>
    <dgm:cxn modelId="{28FAC2F7-0745-4A5B-BECB-129589D06589}" type="presParOf" srcId="{1AD1E5E2-A3C3-4F2A-B7C6-5D3C128912E0}" destId="{1B609A9F-A47A-4F73-AA00-FC087AFD02E7}" srcOrd="0" destOrd="0" presId="urn:microsoft.com/office/officeart/2005/8/layout/vList5"/>
    <dgm:cxn modelId="{B8241519-6AE4-4378-95EC-CED10B28FF91}" type="presParOf" srcId="{1AD1E5E2-A3C3-4F2A-B7C6-5D3C128912E0}" destId="{175D2D25-108B-4E1D-B8B7-836DAE10820D}" srcOrd="1" destOrd="0" presId="urn:microsoft.com/office/officeart/2005/8/layout/vList5"/>
    <dgm:cxn modelId="{A19B1A97-D67A-4355-A7AA-D17DE01823C3}" type="presParOf" srcId="{A47F78A1-E796-4644-B024-E70275402892}" destId="{4F0F5906-1F86-4FB1-A1C7-BA55A1C663A6}" srcOrd="5" destOrd="0" presId="urn:microsoft.com/office/officeart/2005/8/layout/vList5"/>
    <dgm:cxn modelId="{1FAE42A5-A0ED-4233-B5A6-EF6E03D2FF60}" type="presParOf" srcId="{A47F78A1-E796-4644-B024-E70275402892}" destId="{0482F2FD-9233-4D5C-AD50-C36339E087B8}" srcOrd="6" destOrd="0" presId="urn:microsoft.com/office/officeart/2005/8/layout/vList5"/>
    <dgm:cxn modelId="{A561438A-52D9-4DAD-B816-256A6598C0F2}" type="presParOf" srcId="{0482F2FD-9233-4D5C-AD50-C36339E087B8}" destId="{26ACE668-AE15-406E-B08A-91C6F1E82C0F}" srcOrd="0" destOrd="0" presId="urn:microsoft.com/office/officeart/2005/8/layout/vList5"/>
    <dgm:cxn modelId="{8C65420D-DA06-4BBD-88AE-6949DE098618}" type="presParOf" srcId="{0482F2FD-9233-4D5C-AD50-C36339E087B8}" destId="{5870FE8A-184E-41F4-9369-DCCB8AA284E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9060E-234B-427B-A668-896E617CA463}">
      <dsp:nvSpPr>
        <dsp:cNvPr id="0" name=""/>
        <dsp:cNvSpPr/>
      </dsp:nvSpPr>
      <dsp:spPr>
        <a:xfrm>
          <a:off x="0" y="15904"/>
          <a:ext cx="10515600" cy="514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Purpose</a:t>
          </a:r>
          <a:r>
            <a:rPr lang="en-US" sz="2000" kern="1200" dirty="0"/>
            <a:t> (why we exist)</a:t>
          </a:r>
        </a:p>
      </dsp:txBody>
      <dsp:txXfrm>
        <a:off x="25130" y="41034"/>
        <a:ext cx="10465340" cy="464540"/>
      </dsp:txXfrm>
    </dsp:sp>
    <dsp:sp modelId="{F4FBD9B4-03CC-4E2B-BFB5-4F4CE7485D27}">
      <dsp:nvSpPr>
        <dsp:cNvPr id="0" name=""/>
        <dsp:cNvSpPr/>
      </dsp:nvSpPr>
      <dsp:spPr>
        <a:xfrm>
          <a:off x="0" y="530704"/>
          <a:ext cx="10515600" cy="80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Data Governance supports</a:t>
          </a:r>
          <a:r>
            <a:rPr lang="en-US" sz="1600" b="1" kern="1200" dirty="0"/>
            <a:t> data-driven insights and access to data</a:t>
          </a:r>
          <a:r>
            <a:rPr lang="en-US" sz="1600" b="0" kern="1200" dirty="0"/>
            <a:t> to enable Sandia’s </a:t>
          </a:r>
          <a:r>
            <a:rPr lang="en-US" sz="1600" b="1" kern="1200" dirty="0"/>
            <a:t>innovation acceleration and modern engineering goals</a:t>
          </a:r>
          <a:r>
            <a:rPr lang="en-US" sz="1600" b="0" kern="1200" dirty="0"/>
            <a:t>. </a:t>
          </a:r>
          <a:br>
            <a:rPr lang="en-US" sz="1600" kern="1200" dirty="0"/>
          </a:br>
          <a:endParaRPr lang="en-US" sz="1600" kern="1200" dirty="0"/>
        </a:p>
      </dsp:txBody>
      <dsp:txXfrm>
        <a:off x="0" y="530704"/>
        <a:ext cx="10515600" cy="807299"/>
      </dsp:txXfrm>
    </dsp:sp>
    <dsp:sp modelId="{D8B91FE8-6B49-4F3F-A9C8-181F7F2D0EB8}">
      <dsp:nvSpPr>
        <dsp:cNvPr id="0" name=""/>
        <dsp:cNvSpPr/>
      </dsp:nvSpPr>
      <dsp:spPr>
        <a:xfrm>
          <a:off x="0" y="1338004"/>
          <a:ext cx="10515600" cy="514800"/>
        </a:xfrm>
        <a:prstGeom prst="roundRect">
          <a:avLst/>
        </a:prstGeom>
        <a:solidFill>
          <a:schemeClr val="accent5">
            <a:hueOff val="8547390"/>
            <a:satOff val="-9411"/>
            <a:lumOff val="-304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Vision</a:t>
          </a:r>
          <a:r>
            <a:rPr lang="en-US" sz="2000" kern="1200"/>
            <a:t> (what we aspire to)</a:t>
          </a:r>
        </a:p>
      </dsp:txBody>
      <dsp:txXfrm>
        <a:off x="25130" y="1363134"/>
        <a:ext cx="10465340" cy="464540"/>
      </dsp:txXfrm>
    </dsp:sp>
    <dsp:sp modelId="{7B398F0A-FDF4-45ED-980B-60749E37C720}">
      <dsp:nvSpPr>
        <dsp:cNvPr id="0" name=""/>
        <dsp:cNvSpPr/>
      </dsp:nvSpPr>
      <dsp:spPr>
        <a:xfrm>
          <a:off x="0" y="1852804"/>
          <a:ext cx="10515600" cy="105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Sandia data is securely accessible, understood, and trusted and is used in a consistent, responsible, and meaningful manner to </a:t>
          </a:r>
          <a:r>
            <a:rPr lang="en-US" sz="1600" b="1" kern="1200" dirty="0"/>
            <a:t>increase interoperability, ensure reliability, and inform decision making in our community</a:t>
          </a:r>
          <a:r>
            <a:rPr lang="en-US" sz="1600" kern="1200" dirty="0"/>
            <a:t>.</a:t>
          </a:r>
          <a:br>
            <a:rPr lang="en-US" sz="1600" kern="1200" dirty="0"/>
          </a:br>
          <a:endParaRPr lang="en-US" sz="1600" kern="1200" dirty="0"/>
        </a:p>
      </dsp:txBody>
      <dsp:txXfrm>
        <a:off x="0" y="1852804"/>
        <a:ext cx="10515600" cy="1055700"/>
      </dsp:txXfrm>
    </dsp:sp>
    <dsp:sp modelId="{EE481502-630D-48A9-9249-6903E0354EDA}">
      <dsp:nvSpPr>
        <dsp:cNvPr id="0" name=""/>
        <dsp:cNvSpPr/>
      </dsp:nvSpPr>
      <dsp:spPr>
        <a:xfrm>
          <a:off x="0" y="2908504"/>
          <a:ext cx="10515600" cy="514800"/>
        </a:xfrm>
        <a:prstGeom prst="roundRect">
          <a:avLst/>
        </a:prstGeom>
        <a:solidFill>
          <a:schemeClr val="accent5">
            <a:hueOff val="17094780"/>
            <a:satOff val="-18823"/>
            <a:lumOff val="-608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Mission</a:t>
          </a:r>
          <a:r>
            <a:rPr lang="en-US" sz="2000" kern="1200"/>
            <a:t> (what we do)</a:t>
          </a:r>
        </a:p>
      </dsp:txBody>
      <dsp:txXfrm>
        <a:off x="25130" y="2933634"/>
        <a:ext cx="10465340" cy="464540"/>
      </dsp:txXfrm>
    </dsp:sp>
    <dsp:sp modelId="{55787121-6B92-4CA5-B7EE-22C4BFAC8494}">
      <dsp:nvSpPr>
        <dsp:cNvPr id="0" name=""/>
        <dsp:cNvSpPr/>
      </dsp:nvSpPr>
      <dsp:spPr>
        <a:xfrm>
          <a:off x="0" y="3423304"/>
          <a:ext cx="10515600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We design and implement policy and standards to enable data management and data sharing in order to support </a:t>
          </a:r>
          <a:r>
            <a:rPr lang="en-US" sz="1600" b="1" kern="1200" dirty="0"/>
            <a:t>regulatory compliance, internal reporting &amp; analytics, operational analytics for our business, data integration, and Artificial Intelligence (AI) and Machine Learning (ML) innovation and operations.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/>
        </a:p>
      </dsp:txBody>
      <dsp:txXfrm>
        <a:off x="0" y="3423304"/>
        <a:ext cx="10515600" cy="1366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A4FA5-1466-4BC1-9E58-EF80857CC5F8}">
      <dsp:nvSpPr>
        <dsp:cNvPr id="0" name=""/>
        <dsp:cNvSpPr/>
      </dsp:nvSpPr>
      <dsp:spPr>
        <a:xfrm rot="5400000">
          <a:off x="6920998" y="-2892717"/>
          <a:ext cx="1213488" cy="7084934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u="none" strike="noStrike" kern="1200" dirty="0">
              <a:solidFill>
                <a:srgbClr val="181717"/>
              </a:solidFill>
              <a:effectLst/>
              <a:latin typeface="Open Sans"/>
              <a:ea typeface="+mn-ea"/>
              <a:cs typeface="+mn-cs"/>
            </a:rPr>
            <a:t>Gartner cites this is the #1 challenge for data management.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u="none" strike="noStrike" kern="1200" dirty="0">
              <a:solidFill>
                <a:srgbClr val="181717"/>
              </a:solidFill>
              <a:effectLst/>
              <a:latin typeface="Open Sans"/>
              <a:ea typeface="+mn-ea"/>
              <a:cs typeface="+mn-cs"/>
            </a:rPr>
            <a:t>Forrester reports an average 364% ROI for implementing data catalogs primarily from saving analysts, data scientists and others as much as 80% of their time previously spent searching for data, how to request access,  or who is domain expert.</a:t>
          </a:r>
        </a:p>
      </dsp:txBody>
      <dsp:txXfrm rot="-5400000">
        <a:off x="3985275" y="102244"/>
        <a:ext cx="7025696" cy="1095012"/>
      </dsp:txXfrm>
    </dsp:sp>
    <dsp:sp modelId="{DE8ADDBD-28C9-4B63-879A-4514F1469561}">
      <dsp:nvSpPr>
        <dsp:cNvPr id="0" name=""/>
        <dsp:cNvSpPr/>
      </dsp:nvSpPr>
      <dsp:spPr>
        <a:xfrm>
          <a:off x="0" y="197"/>
          <a:ext cx="3985275" cy="1299104"/>
        </a:xfrm>
        <a:prstGeom prst="roundRect">
          <a:avLst/>
        </a:prstGeom>
        <a:solidFill>
          <a:schemeClr val="tx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rPr>
            <a:t>Data Discovery</a:t>
          </a:r>
          <a:endParaRPr lang="en-US" sz="2500" kern="1200" dirty="0"/>
        </a:p>
      </dsp:txBody>
      <dsp:txXfrm>
        <a:off x="63417" y="63614"/>
        <a:ext cx="3858441" cy="1172270"/>
      </dsp:txXfrm>
    </dsp:sp>
    <dsp:sp modelId="{631CBC8C-26F2-4E90-B9BE-87217AB5797E}">
      <dsp:nvSpPr>
        <dsp:cNvPr id="0" name=""/>
        <dsp:cNvSpPr/>
      </dsp:nvSpPr>
      <dsp:spPr>
        <a:xfrm rot="5400000">
          <a:off x="6857344" y="-1511703"/>
          <a:ext cx="1326094" cy="7078015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u="none" strike="noStrike" kern="1200" dirty="0">
              <a:solidFill>
                <a:srgbClr val="181717"/>
              </a:solidFill>
              <a:effectLst/>
              <a:latin typeface="+mn-lt"/>
            </a:rPr>
            <a:t>Provides one centralized security layer to manage and audit data usage.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u="none" strike="noStrike" kern="1200" dirty="0">
              <a:solidFill>
                <a:srgbClr val="181717"/>
              </a:solidFill>
              <a:effectLst/>
              <a:latin typeface="+mn-lt"/>
            </a:rPr>
            <a:t>Provides workflows, ticket integration, and policies through which to govern data.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u="none" strike="noStrike" kern="1200" dirty="0">
              <a:solidFill>
                <a:srgbClr val="181717"/>
              </a:solidFill>
              <a:effectLst/>
              <a:latin typeface="+mn-lt"/>
            </a:rPr>
            <a:t>Enables zero-trust through data categorization such as sensitivity labels.</a:t>
          </a:r>
          <a:endParaRPr lang="en-US" sz="1400" b="0" i="0" u="none" strike="noStrike" kern="1200" dirty="0">
            <a:effectLst/>
            <a:latin typeface="+mn-lt"/>
          </a:endParaRPr>
        </a:p>
      </dsp:txBody>
      <dsp:txXfrm rot="-5400000">
        <a:off x="3981384" y="1428992"/>
        <a:ext cx="7013280" cy="1196624"/>
      </dsp:txXfrm>
    </dsp:sp>
    <dsp:sp modelId="{D3C22453-E627-49E3-AE75-19F7F20B2749}">
      <dsp:nvSpPr>
        <dsp:cNvPr id="0" name=""/>
        <dsp:cNvSpPr/>
      </dsp:nvSpPr>
      <dsp:spPr>
        <a:xfrm>
          <a:off x="0" y="1377751"/>
          <a:ext cx="3981383" cy="1299104"/>
        </a:xfrm>
        <a:prstGeom prst="roundRect">
          <a:avLst/>
        </a:prstGeom>
        <a:solidFill>
          <a:schemeClr val="accent3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rPr>
            <a:t>Support Data Governance &amp; Security</a:t>
          </a:r>
          <a:endParaRPr lang="en-US" sz="2500" kern="1200" dirty="0"/>
        </a:p>
      </dsp:txBody>
      <dsp:txXfrm>
        <a:off x="63417" y="1441168"/>
        <a:ext cx="3854549" cy="1172270"/>
      </dsp:txXfrm>
    </dsp:sp>
    <dsp:sp modelId="{175D2D25-108B-4E1D-B8B7-836DAE10820D}">
      <dsp:nvSpPr>
        <dsp:cNvPr id="0" name=""/>
        <dsp:cNvSpPr/>
      </dsp:nvSpPr>
      <dsp:spPr>
        <a:xfrm rot="5400000">
          <a:off x="6828802" y="-135987"/>
          <a:ext cx="1218144" cy="7084934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u="none" strike="noStrike" kern="1200" dirty="0">
              <a:solidFill>
                <a:srgbClr val="181717"/>
              </a:solidFill>
              <a:effectLst/>
              <a:latin typeface="+mn-lt"/>
            </a:rPr>
            <a:t>Analysts are often asked to describe where data came from, data freshness, etc.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u="none" strike="noStrike" kern="1200" dirty="0">
              <a:solidFill>
                <a:srgbClr val="181717"/>
              </a:solidFill>
              <a:effectLst/>
              <a:latin typeface="+mn-lt"/>
            </a:rPr>
            <a:t>Lineage within a data catalog greatly facilitates this in a semi-automated fashion.</a:t>
          </a:r>
          <a:endParaRPr lang="en-US" sz="1400" kern="1200" dirty="0"/>
        </a:p>
      </dsp:txBody>
      <dsp:txXfrm rot="-5400000">
        <a:off x="3895408" y="2856872"/>
        <a:ext cx="7025469" cy="1099214"/>
      </dsp:txXfrm>
    </dsp:sp>
    <dsp:sp modelId="{1B609A9F-A47A-4F73-AA00-FC087AFD02E7}">
      <dsp:nvSpPr>
        <dsp:cNvPr id="0" name=""/>
        <dsp:cNvSpPr/>
      </dsp:nvSpPr>
      <dsp:spPr>
        <a:xfrm>
          <a:off x="0" y="2755306"/>
          <a:ext cx="3985275" cy="1299104"/>
        </a:xfrm>
        <a:prstGeom prst="roundRect">
          <a:avLst/>
        </a:prstGeom>
        <a:solidFill>
          <a:schemeClr val="accent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rPr>
            <a:t>Provide Lineage</a:t>
          </a:r>
          <a:endParaRPr lang="en-US" sz="2500" kern="1200" dirty="0"/>
        </a:p>
      </dsp:txBody>
      <dsp:txXfrm>
        <a:off x="63417" y="2818723"/>
        <a:ext cx="3858441" cy="1172270"/>
      </dsp:txXfrm>
    </dsp:sp>
    <dsp:sp modelId="{5870FE8A-184E-41F4-9369-DCCB8AA284E1}">
      <dsp:nvSpPr>
        <dsp:cNvPr id="0" name=""/>
        <dsp:cNvSpPr/>
      </dsp:nvSpPr>
      <dsp:spPr>
        <a:xfrm rot="5400000">
          <a:off x="6795431" y="1228071"/>
          <a:ext cx="1284886" cy="7084934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u="none" strike="noStrike" kern="1200" dirty="0">
              <a:solidFill>
                <a:srgbClr val="181717"/>
              </a:solidFill>
              <a:effectLst/>
              <a:latin typeface="+mn-lt"/>
            </a:rPr>
            <a:t>Data Catalogs allow for interactions from data users to indicate their usefulness.</a:t>
          </a:r>
          <a:endParaRPr lang="en-US" sz="1400" b="0" i="0" u="none" strike="noStrike" kern="1200" dirty="0">
            <a:effectLst/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0" i="0" u="none" strike="noStrike" kern="1200" dirty="0">
              <a:solidFill>
                <a:srgbClr val="181717"/>
              </a:solidFill>
              <a:effectLst/>
              <a:latin typeface="+mn-lt"/>
            </a:rPr>
            <a:t>Authoritative Data Stewards can certify highly trustworthy data sources.</a:t>
          </a:r>
          <a:endParaRPr lang="en-US" sz="1400" b="0" i="0" u="none" strike="noStrike" kern="1200" dirty="0">
            <a:effectLst/>
            <a:latin typeface="+mn-lt"/>
          </a:endParaRPr>
        </a:p>
      </dsp:txBody>
      <dsp:txXfrm rot="-5400000">
        <a:off x="3895408" y="4190818"/>
        <a:ext cx="7022211" cy="1159440"/>
      </dsp:txXfrm>
    </dsp:sp>
    <dsp:sp modelId="{26ACE668-AE15-406E-B08A-91C6F1E82C0F}">
      <dsp:nvSpPr>
        <dsp:cNvPr id="0" name=""/>
        <dsp:cNvSpPr/>
      </dsp:nvSpPr>
      <dsp:spPr>
        <a:xfrm>
          <a:off x="0" y="4119562"/>
          <a:ext cx="3985275" cy="1299104"/>
        </a:xfrm>
        <a:prstGeom prst="roundRect">
          <a:avLst/>
        </a:prstGeom>
        <a:solidFill>
          <a:srgbClr val="00ACD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rPr>
            <a:t>Trusting Data</a:t>
          </a:r>
          <a:endParaRPr lang="en-US" sz="2500" kern="1200" dirty="0"/>
        </a:p>
      </dsp:txBody>
      <dsp:txXfrm>
        <a:off x="63417" y="4182979"/>
        <a:ext cx="3858441" cy="1172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F1C89B6-0167-0549-A9D3-815C20C90D38}" type="datetimeFigureOut">
              <a:rPr lang="en-US" smtClean="0"/>
              <a:pPr/>
              <a:t>8/21/2024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A2430F75-B5EC-044F-A636-30352D0A1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and expertise matter more than IT tooling and software.  The delineation of roles and expertise as part of the data lifecycle is exceedingly important.  Don’t assume hiring a Data Scientist will mean they can do everything well unless you hire a unicorn!  This is a feedback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4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5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6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73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3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The Denodo Data Catalog provides several strategies to help you discover your valuable data resources. You can: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Search by relevant terms in your catalog, using both the metadata of the data resources and their actual data as well.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Organize your data resources in categories and browse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Receive automatic recommendations of data assets according to your interactions.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Inspect which data assets are important for other users in your company.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Navigate through the views related to one view valuable for you.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You can check the fields that compose a data resource and study how they are built on the fields of other resources.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Statistics on how other users consume a data resource are available.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You can improve the descriptions from the Denodo servers.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You can add tags to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You can extend the metainformation about a data resource with whatever custom property you need.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In a collaborative way, users can support some data assets or discourage you from using them.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Use Role Based Access Control and Attribute Based Access Control to provide access to those authorized to see the data, just the metadata.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30F75-B5EC-044F-A636-30352D0A13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65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50582B7-4485-2444-8D1C-E899F3EE07A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8D43900-98D7-A44C-A2C8-C8E5D50158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02D1180-C050-974C-B328-F450BBE244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C3E3-A630-AA4F-992A-001F1FFBC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DA566-7623-2445-81B1-57244B033C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507" y="5068122"/>
            <a:ext cx="1740628" cy="2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_and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84653370-8875-2C4D-A315-258AE5BBD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60925A80-6FB1-1F4E-8281-11634B444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8/21/2024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C3CAD971-D42D-864F-B8DE-C3410EC67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33CBC10-5638-7E46-81C8-B530E4D76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CC0FC208-2094-5247-B442-914250E19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8/21/2024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93BA4CF5-05C5-E44F-BFA8-5F66D79FC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4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D9194FF3-FB44-4F4A-BEA2-4A866309E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E5A6C9AA-8F75-6E4A-9E5F-9953F798B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8/21/2024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BF130D3-3334-8F4F-B697-35A9F2814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8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3BEBB9B5-AA21-3743-AE6F-D669D968E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8/21/2024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B41CB23-D8A4-634B-8696-A8C38E3A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/>
            </a:lvl2pPr>
            <a:lvl3pPr>
              <a:lnSpc>
                <a:spcPct val="100000"/>
              </a:lnSpc>
              <a:buFont typeface="Wingdings" pitchFamily="2" charset="2"/>
              <a:buChar char="§"/>
              <a:defRPr/>
            </a:lvl3pPr>
            <a:lvl4pPr>
              <a:lnSpc>
                <a:spcPct val="100000"/>
              </a:lnSpc>
              <a:buFont typeface="Wingdings" pitchFamily="2" charset="2"/>
              <a:buChar char="§"/>
              <a:defRPr/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DA5D46-7DB6-A447-B104-EB1662B30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31D3A3-757D-8B47-A2D3-3517AB7E4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8/21/2024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376D8E-D4AE-934B-B500-E11F8615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</p:spPr>
        <p:txBody>
          <a:bodyPr lIns="45720"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FE68596-C998-4449-AA72-201F663B10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8CC8865-9B06-F04A-B596-67CF2250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8984D5BE-3984-D642-8048-62E970BD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8/21/2024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37F498F-8C04-8E41-B8E2-2CF79799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47140F4-9603-3740-AC59-61030724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32A26D86-2879-4B46-86CA-D69ABD3F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8/21/2024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B861089-20B6-544A-BC46-4CA4C9A1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1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TITLE ONLY - CLICK TO ADD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97028B-705D-5846-9BF6-441624A3F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2562" y="6471387"/>
            <a:ext cx="48943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5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640D0C-6768-054F-A9E5-72433DED9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49EC6533-A0BD-5E46-AF14-AB8CC26AA9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B0D49C-82E5-0B42-A64F-A7234DA2B0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44566E6-F23A-E842-B04D-8E74C1E5C0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9C096-9973-EF42-BC88-D6ADDE589A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0676C-5F7C-9C42-9914-B73F06BAC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2826" y="5073548"/>
            <a:ext cx="1863045" cy="2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0F807EE3-5A7B-7B43-9CD9-05809754EE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80C274-88C4-EF40-AFFB-1D3EE28ABA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28F9A4F9-E91B-894E-980A-89E25D983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8/21/2024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9BB042E6-FFFD-3849-9A9F-1B3E03339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0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E2D48-26E4-F540-8A4B-081EC834D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27CFCD6-42D6-CF46-A09D-23B16AA0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8/21/2024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1FC436-ACD0-714D-A860-1E9467D1F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01" r:id="rId2"/>
    <p:sldLayoutId id="2147483813" r:id="rId3"/>
    <p:sldLayoutId id="2147483697" r:id="rId4"/>
    <p:sldLayoutId id="2147483698" r:id="rId5"/>
    <p:sldLayoutId id="2147483769" r:id="rId6"/>
    <p:sldLayoutId id="214748381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0" indent="0" algn="l" defTabSz="914354" rtl="0" eaLnBrk="1" latinLnBrk="0" hangingPunct="0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Tx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86909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69780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52651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5522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1891C8-40F6-0844-84D7-FB57C74D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1E04381-06F4-6A4A-986B-6305FD523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C83E4D2-C847-754F-86F1-AE63596BA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D5068D1B-B42E-8343-A696-82B7686B4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8/21/2024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1259F7E5-8F2B-7D4F-BF1C-8C5936265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7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56" r:id="rId2"/>
    <p:sldLayoutId id="2147483758" r:id="rId3"/>
    <p:sldLayoutId id="2147483759" r:id="rId4"/>
    <p:sldLayoutId id="2147483765" r:id="rId5"/>
    <p:sldLayoutId id="214748377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91436" indent="-91436" algn="l" defTabSz="914354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29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8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00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771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42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datavirtualizationblog.com/data-integration-made-easy-fast/denodo-architecture-2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pcarlso@sandia.gov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arlsonp.github.io/" TargetMode="Externa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F4D8B3A-FD4A-B145-BF47-2951FF384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Sandia Insights – Maintenance Manager’s Working Group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CD0F44-4EA8-8C44-9450-19DE5A399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SAND2024-10951PE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05146071-E038-D245-BA97-211FAFC0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146" y="5378808"/>
            <a:ext cx="6351553" cy="914399"/>
          </a:xfrm>
        </p:spPr>
        <p:txBody>
          <a:bodyPr>
            <a:normAutofit/>
          </a:bodyPr>
          <a:lstStyle/>
          <a:p>
            <a:r>
              <a:rPr lang="en-US" dirty="0"/>
              <a:t>Dr. Patrick Carlson - Sandia National Lab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A034E6A-CF1D-4F4B-B6D3-6FC095EA423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5556" b="5556"/>
          <a:stretch>
            <a:fillRect/>
          </a:stretch>
        </p:blipFill>
        <p:spPr>
          <a:xfrm>
            <a:off x="773147" y="2921103"/>
            <a:ext cx="6792424" cy="1579661"/>
          </a:xfr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C4875DA-D88E-4A6C-85A2-4C842A558F2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749" r="1749"/>
          <a:stretch>
            <a:fillRect/>
          </a:stretch>
        </p:blipFill>
        <p:spPr/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DE3501-3CD2-0F44-87FB-60856AFB3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147" y="4588655"/>
            <a:ext cx="6351553" cy="545407"/>
          </a:xfrm>
        </p:spPr>
        <p:txBody>
          <a:bodyPr>
            <a:normAutofit/>
          </a:bodyPr>
          <a:lstStyle/>
          <a:p>
            <a:r>
              <a:rPr lang="en-US" dirty="0"/>
              <a:t>August 28, 2024</a:t>
            </a:r>
          </a:p>
        </p:txBody>
      </p:sp>
    </p:spTree>
    <p:extLst>
      <p:ext uri="{BB962C8B-B14F-4D97-AF65-F5344CB8AC3E}">
        <p14:creationId xmlns:p14="http://schemas.microsoft.com/office/powerpoint/2010/main" val="11691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C93E-B58F-497A-B90F-DA16DC54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Automated Data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A91FF-E350-4177-8475-AE39B25C4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Rapid access to current data enables reporting and analytics access to quickly changing datasets or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Providing robust tooling to augment and not interfere with existing data pipelines such as ETL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agile development of future data pipelines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Ensure end-to-end security and governance throughout entire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leadership with real-time dashboards and decision-making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32C87-FEA6-48D5-8023-44F5A5023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4BC2-B41F-03D6-CC4D-34B1742E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F1C3-1B02-29E7-8072-2EB52AD61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292"/>
            <a:ext cx="10515600" cy="4820708"/>
          </a:xfrm>
        </p:spPr>
        <p:txBody>
          <a:bodyPr>
            <a:normAutofit/>
          </a:bodyPr>
          <a:lstStyle/>
          <a:p>
            <a:r>
              <a:rPr lang="en-US" dirty="0"/>
              <a:t>Enable data-ops</a:t>
            </a:r>
          </a:p>
          <a:p>
            <a:pPr lvl="1"/>
            <a:r>
              <a:rPr lang="en-US" dirty="0"/>
              <a:t>Distributed data lake storage, 150 TB – HDFS</a:t>
            </a:r>
          </a:p>
          <a:p>
            <a:pPr lvl="1"/>
            <a:r>
              <a:rPr lang="en-US" dirty="0"/>
              <a:t>Data engineering, data transformation, Massively Parallel Processing (MPP) via Spark</a:t>
            </a:r>
          </a:p>
          <a:p>
            <a:pPr lvl="1"/>
            <a:r>
              <a:rPr lang="en-US" dirty="0"/>
              <a:t>Databases and optimization engines – Hive, </a:t>
            </a:r>
            <a:r>
              <a:rPr lang="en-US" dirty="0" err="1"/>
              <a:t>Hbase</a:t>
            </a:r>
            <a:r>
              <a:rPr lang="en-US" dirty="0"/>
              <a:t>, Impala, Iceberg</a:t>
            </a:r>
          </a:p>
          <a:p>
            <a:pPr lvl="1"/>
            <a:r>
              <a:rPr lang="en-US" dirty="0"/>
              <a:t>Security, access controls, tagging, and data catalog – Ranger, Atlas</a:t>
            </a:r>
          </a:p>
          <a:p>
            <a:r>
              <a:rPr lang="en-US" dirty="0"/>
              <a:t>Enable ml-ops</a:t>
            </a:r>
          </a:p>
          <a:p>
            <a:pPr lvl="1"/>
            <a:r>
              <a:rPr lang="en-US" dirty="0"/>
              <a:t>Cloudera Machine Learning (CML)</a:t>
            </a:r>
          </a:p>
          <a:p>
            <a:pPr lvl="1"/>
            <a:r>
              <a:rPr lang="en-US" dirty="0"/>
              <a:t>Productionize machine learning training and inference</a:t>
            </a:r>
          </a:p>
          <a:p>
            <a:pPr lvl="1"/>
            <a:r>
              <a:rPr lang="en-US" dirty="0"/>
              <a:t>Containerized notebook environments – </a:t>
            </a:r>
            <a:r>
              <a:rPr lang="en-US" dirty="0" err="1"/>
              <a:t>Jupyter</a:t>
            </a:r>
            <a:r>
              <a:rPr lang="en-US" dirty="0"/>
              <a:t>, R, Python, etc.</a:t>
            </a:r>
          </a:p>
          <a:p>
            <a:pPr lvl="1"/>
            <a:r>
              <a:rPr lang="en-US" dirty="0"/>
              <a:t>Support Data Scientists</a:t>
            </a:r>
          </a:p>
          <a:p>
            <a:pPr lvl="1"/>
            <a:r>
              <a:rPr lang="en-US" dirty="0"/>
              <a:t>Experiment tracking, hyperparameter tuning, and versioning of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DBBE9-7A77-9901-52B6-ACA32CAF6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625002"/>
            <a:ext cx="4241800" cy="51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7053-E19A-49CB-88F5-15FA7D8F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and Best Practices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1E656A3-0D09-4C6E-AC6D-A274D4115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614098"/>
              </p:ext>
            </p:extLst>
          </p:nvPr>
        </p:nvGraphicFramePr>
        <p:xfrm>
          <a:off x="720648" y="1082241"/>
          <a:ext cx="10480674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337">
                  <a:extLst>
                    <a:ext uri="{9D8B030D-6E8A-4147-A177-3AD203B41FA5}">
                      <a16:colId xmlns:a16="http://schemas.microsoft.com/office/drawing/2014/main" val="2074466788"/>
                    </a:ext>
                  </a:extLst>
                </a:gridCol>
                <a:gridCol w="5240337">
                  <a:extLst>
                    <a:ext uri="{9D8B030D-6E8A-4147-A177-3AD203B41FA5}">
                      <a16:colId xmlns:a16="http://schemas.microsoft.com/office/drawing/2014/main" val="2309436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6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Culture of “ownership”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 Data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4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Pockets of Data Scientists around the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Sciences Community of Practice (CoP)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14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Lack of leadership support and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a Chief Data Office (CDO) or Deputy Chief Data Officer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8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Lack of documentation around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 a data catalog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79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architecture is 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Understand architectural paradigms: ETL, ELT, data warehouse, data lake, lambda and kappa architectures,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62837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03C82-CED8-4FC5-8AC8-17DA0D946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E8030-E93E-48FC-92E8-F5CFF54EEFCA}"/>
              </a:ext>
            </a:extLst>
          </p:cNvPr>
          <p:cNvSpPr txBox="1"/>
          <p:nvPr/>
        </p:nvSpPr>
        <p:spPr>
          <a:xfrm>
            <a:off x="2982230" y="4312292"/>
            <a:ext cx="2175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PRIORITIZE:</a:t>
            </a:r>
          </a:p>
          <a:p>
            <a:r>
              <a:rPr lang="en-US" sz="2400" dirty="0"/>
              <a:t>People</a:t>
            </a:r>
          </a:p>
          <a:p>
            <a:r>
              <a:rPr lang="en-US" sz="2400" dirty="0"/>
              <a:t>Processes</a:t>
            </a:r>
          </a:p>
          <a:p>
            <a:r>
              <a:rPr lang="en-US" sz="2400" dirty="0"/>
              <a:t>Architectures</a:t>
            </a:r>
          </a:p>
          <a:p>
            <a:r>
              <a:rPr lang="en-US" sz="2400" dirty="0"/>
              <a:t>Culture</a:t>
            </a:r>
          </a:p>
          <a:p>
            <a:r>
              <a:rPr lang="en-US" sz="2400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B7CE7-115B-4425-A6E3-386344E2B815}"/>
              </a:ext>
            </a:extLst>
          </p:cNvPr>
          <p:cNvSpPr txBox="1"/>
          <p:nvPr/>
        </p:nvSpPr>
        <p:spPr>
          <a:xfrm>
            <a:off x="5091764" y="4620068"/>
            <a:ext cx="1360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423B3-6520-405A-9528-589D49630186}"/>
              </a:ext>
            </a:extLst>
          </p:cNvPr>
          <p:cNvSpPr txBox="1"/>
          <p:nvPr/>
        </p:nvSpPr>
        <p:spPr>
          <a:xfrm>
            <a:off x="6096000" y="4681622"/>
            <a:ext cx="2739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Tools</a:t>
            </a:r>
          </a:p>
          <a:p>
            <a:r>
              <a:rPr lang="en-US" sz="2400" dirty="0"/>
              <a:t>Software</a:t>
            </a:r>
          </a:p>
          <a:p>
            <a:r>
              <a:rPr lang="en-US" sz="2400" dirty="0"/>
              <a:t>One-Off Projects</a:t>
            </a:r>
          </a:p>
        </p:txBody>
      </p:sp>
    </p:spTree>
    <p:extLst>
      <p:ext uri="{BB962C8B-B14F-4D97-AF65-F5344CB8AC3E}">
        <p14:creationId xmlns:p14="http://schemas.microsoft.com/office/powerpoint/2010/main" val="23283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C333E9-AD53-037D-EEA1-4C903FF8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Governance – a key component of Data Strategy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93D96D4-1B05-39FC-CBC8-AE85FD1E2A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36617"/>
          <a:ext cx="10515600" cy="4805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772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344F8C4-202F-5748-954E-E748CC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Focus Areas for Sandia Data Strategy &amp; Governance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C382F7-B28D-A24F-8A31-60568291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092201"/>
            <a:ext cx="10480751" cy="49733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Enterprise Asset - Advocate the treatment of Sandia data as a corporate and government asset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Use Ready - Enable access and use of data for timely data driven decisions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Ease of Use - Support and develop mutually beneficial standards and practices to provide efficient and effective access to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Support Community - Develop and socialize the responsibilities of Data Stewards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Taxonomy - Align the organizational strategies, digital transformation and data strategy, and data governance objectives between Enterprise and Mission Data Governance Efforts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Funding - Secure support and funding for agreed upon data strategy and data governance efforts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Communication - Provide organization-wide visibility to and flow-up / flow-down communication of data strategy and data governance efforts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Data Management Standards - Federate governance across program and mission areas</a:t>
            </a:r>
          </a:p>
        </p:txBody>
      </p:sp>
    </p:spTree>
    <p:extLst>
      <p:ext uri="{BB962C8B-B14F-4D97-AF65-F5344CB8AC3E}">
        <p14:creationId xmlns:p14="http://schemas.microsoft.com/office/powerpoint/2010/main" val="21884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D854-FDE0-4C8A-B5CB-3F96941FD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Degrees of Information Usefulness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639C9-AD9D-4697-9544-B136CF4BF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873" y="6493595"/>
            <a:ext cx="365128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E94512F-4FCD-4B8F-9303-F99597583EE2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0580E44A-5E5F-FBF6-3FED-E5354F2A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20" y="1101629"/>
            <a:ext cx="11392796" cy="186781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Data has different levels of usefulness or importance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Sandia has two main groups of data, </a:t>
            </a:r>
            <a:r>
              <a:rPr lang="en-US" sz="1800" b="1" dirty="0"/>
              <a:t>Corporate</a:t>
            </a:r>
            <a:r>
              <a:rPr lang="en-US" sz="1800" dirty="0"/>
              <a:t> (NTESS) and </a:t>
            </a:r>
            <a:r>
              <a:rPr lang="en-US" sz="1800" b="1" dirty="0"/>
              <a:t>Government Data</a:t>
            </a:r>
            <a:r>
              <a:rPr lang="en-US" sz="1800" dirty="0"/>
              <a:t> (NNSA/DOE)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The more important the data, the more metadata is necessary to manage the data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Data Management includes collecting, organizing, protecting and storing data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589DB-7F64-8D4D-7A84-8A2994CF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26" y="3107885"/>
            <a:ext cx="7063439" cy="37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6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D61C5D-85F9-4AE6-B211-D6D598C0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42" y="715372"/>
            <a:ext cx="10480752" cy="570225"/>
          </a:xfrm>
        </p:spPr>
        <p:txBody>
          <a:bodyPr>
            <a:normAutofit/>
          </a:bodyPr>
          <a:lstStyle/>
          <a:p>
            <a:r>
              <a:rPr lang="en-US" b="1" dirty="0"/>
              <a:t>Sandia Data Strategy &amp; Governance Board Structure</a:t>
            </a: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CD6238F3-B60C-4CB9-8A90-CAA45BED27E7}"/>
              </a:ext>
            </a:extLst>
          </p:cNvPr>
          <p:cNvSpPr/>
          <p:nvPr/>
        </p:nvSpPr>
        <p:spPr>
          <a:xfrm>
            <a:off x="4132037" y="3326134"/>
            <a:ext cx="6475019" cy="1292500"/>
          </a:xfrm>
          <a:prstGeom prst="trapezoid">
            <a:avLst>
              <a:gd name="adj" fmla="val 48602"/>
            </a:avLst>
          </a:prstGeom>
          <a:solidFill>
            <a:srgbClr val="00ADD0">
              <a:lumMod val="20000"/>
              <a:lumOff val="80000"/>
            </a:srgbClr>
          </a:solidFill>
          <a:ln w="15875" cap="flat" cmpd="sng" algn="ctr">
            <a:solidFill>
              <a:srgbClr val="CCEC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FE4703-AF4E-4796-A469-679B543034B7}"/>
              </a:ext>
            </a:extLst>
          </p:cNvPr>
          <p:cNvGrpSpPr/>
          <p:nvPr/>
        </p:nvGrpSpPr>
        <p:grpSpPr>
          <a:xfrm>
            <a:off x="197741" y="1417760"/>
            <a:ext cx="11198447" cy="5246914"/>
            <a:chOff x="117044" y="1051174"/>
            <a:chExt cx="11198447" cy="524691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453EF6-2AE1-40C8-8D97-62721CF4F746}"/>
                </a:ext>
              </a:extLst>
            </p:cNvPr>
            <p:cNvSpPr/>
            <p:nvPr/>
          </p:nvSpPr>
          <p:spPr>
            <a:xfrm>
              <a:off x="2688770" y="5941826"/>
              <a:ext cx="3289465" cy="356262"/>
            </a:xfrm>
            <a:prstGeom prst="rect">
              <a:avLst/>
            </a:prstGeom>
            <a:solidFill>
              <a:srgbClr val="000000"/>
            </a:solidFill>
            <a:ln w="15875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Data Users</a:t>
              </a: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8FE38500-47ED-4CED-91AD-09BEE06236EB}"/>
                </a:ext>
              </a:extLst>
            </p:cNvPr>
            <p:cNvSpPr/>
            <p:nvPr/>
          </p:nvSpPr>
          <p:spPr>
            <a:xfrm>
              <a:off x="2906845" y="1051174"/>
              <a:ext cx="6880401" cy="1784360"/>
            </a:xfrm>
            <a:prstGeom prst="trapezoid">
              <a:avLst>
                <a:gd name="adj" fmla="val 48602"/>
              </a:avLst>
            </a:prstGeom>
            <a:solidFill>
              <a:srgbClr val="A92C00">
                <a:lumMod val="20000"/>
                <a:lumOff val="80000"/>
              </a:srgbClr>
            </a:solidFill>
            <a:ln w="15875" cap="flat" cmpd="sng" algn="ctr">
              <a:solidFill>
                <a:srgbClr val="A92C00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2EAA212-E502-4214-B570-E2EA7CCA82BD}"/>
                </a:ext>
              </a:extLst>
            </p:cNvPr>
            <p:cNvSpPr/>
            <p:nvPr/>
          </p:nvSpPr>
          <p:spPr>
            <a:xfrm>
              <a:off x="2092146" y="1051174"/>
              <a:ext cx="3387327" cy="1784360"/>
            </a:xfrm>
            <a:prstGeom prst="triangle">
              <a:avLst/>
            </a:prstGeom>
            <a:solidFill>
              <a:srgbClr val="FFA033">
                <a:lumMod val="75000"/>
              </a:srgbClr>
            </a:solidFill>
            <a:ln w="15875" cap="flat" cmpd="sng" algn="ctr">
              <a:solidFill>
                <a:srgbClr val="FFA033">
                  <a:lumMod val="7500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b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Sandia Data Strategy and Governance Board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(Directors)</a:t>
              </a:r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CD3829BB-3C67-4F11-9CA5-05A22A969721}"/>
                </a:ext>
              </a:extLst>
            </p:cNvPr>
            <p:cNvSpPr/>
            <p:nvPr/>
          </p:nvSpPr>
          <p:spPr>
            <a:xfrm>
              <a:off x="4208814" y="4398034"/>
              <a:ext cx="7075714" cy="1408792"/>
            </a:xfrm>
            <a:prstGeom prst="trapezoid">
              <a:avLst>
                <a:gd name="adj" fmla="val 48602"/>
              </a:avLst>
            </a:prstGeom>
            <a:solidFill>
              <a:srgbClr val="E7E6E6">
                <a:lumMod val="90000"/>
              </a:srgbClr>
            </a:solidFill>
            <a:ln w="15875" cap="flat" cmpd="sng" algn="ctr">
              <a:solidFill>
                <a:srgbClr val="E7E6E6">
                  <a:lumMod val="9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54E75957-42F1-453B-9D84-9882D3C7CCF2}"/>
                </a:ext>
              </a:extLst>
            </p:cNvPr>
            <p:cNvSpPr/>
            <p:nvPr/>
          </p:nvSpPr>
          <p:spPr>
            <a:xfrm>
              <a:off x="1060704" y="2970534"/>
              <a:ext cx="5463798" cy="1292500"/>
            </a:xfrm>
            <a:prstGeom prst="trapezoid">
              <a:avLst>
                <a:gd name="adj" fmla="val 75848"/>
              </a:avLst>
            </a:prstGeom>
            <a:solidFill>
              <a:srgbClr val="005376">
                <a:lumMod val="75000"/>
              </a:srgbClr>
            </a:solidFill>
            <a:ln w="15875" cap="flat" cmpd="sng" algn="ctr">
              <a:solidFill>
                <a:srgbClr val="005376">
                  <a:lumMod val="7500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Enterprise / Mission Data Governance Board/s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(Senior Managers)</a:t>
              </a:r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E38B1B67-1269-487B-BB0B-B254AA112286}"/>
                </a:ext>
              </a:extLst>
            </p:cNvPr>
            <p:cNvSpPr/>
            <p:nvPr/>
          </p:nvSpPr>
          <p:spPr>
            <a:xfrm>
              <a:off x="117044" y="4398034"/>
              <a:ext cx="7404986" cy="1408792"/>
            </a:xfrm>
            <a:prstGeom prst="trapezoid">
              <a:avLst>
                <a:gd name="adj" fmla="val 67645"/>
              </a:avLst>
            </a:prstGeom>
            <a:solidFill>
              <a:srgbClr val="E7E6E6">
                <a:lumMod val="50000"/>
              </a:srgbClr>
            </a:solidFill>
            <a:ln w="15875" cap="flat" cmpd="sng" algn="ctr">
              <a:solidFill>
                <a:srgbClr val="E7E6E6">
                  <a:lumMod val="5000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Enterprise / Mission Data Governance Working Team/s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(Managers and Individual Contributors)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044A19-CEF2-4441-8050-FD8BDE499F2E}"/>
                </a:ext>
              </a:extLst>
            </p:cNvPr>
            <p:cNvSpPr txBox="1"/>
            <p:nvPr/>
          </p:nvSpPr>
          <p:spPr>
            <a:xfrm>
              <a:off x="7502193" y="4511051"/>
              <a:ext cx="3813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Execution / Tactical Level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Executes the Data Governance </a:t>
              </a:r>
            </a:p>
            <a:p>
              <a:pPr marR="0" lvl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activities and process for the domain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Works with identified Data Stewards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Creates the Data Architecture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6A64592-997D-4B70-8891-28CCE8EA57D4}"/>
              </a:ext>
            </a:extLst>
          </p:cNvPr>
          <p:cNvSpPr txBox="1"/>
          <p:nvPr/>
        </p:nvSpPr>
        <p:spPr>
          <a:xfrm>
            <a:off x="6530647" y="3263364"/>
            <a:ext cx="4004952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600" b="1" dirty="0">
                <a:solidFill>
                  <a:srgbClr val="000000"/>
                </a:solidFill>
                <a:latin typeface="Arial"/>
                <a:cs typeface="Arial"/>
              </a:rPr>
              <a:t>Strategic Level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Responsible for data governance process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Leads the governance program at tactical level within the domain or program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Mission areas must establish parallel structures here (like ND has already done)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319FB-EF7C-4C57-B209-B7623F834640}"/>
              </a:ext>
            </a:extLst>
          </p:cNvPr>
          <p:cNvSpPr txBox="1"/>
          <p:nvPr/>
        </p:nvSpPr>
        <p:spPr>
          <a:xfrm>
            <a:off x="5476915" y="1472387"/>
            <a:ext cx="39223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Level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Sponsors the Governance program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supporting leadership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 the direction and business strategy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data and technology requirements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Incorporates broad laboratory strategy and responds to emergent needs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A4767-B7FC-E933-9050-69756680407A}"/>
              </a:ext>
            </a:extLst>
          </p:cNvPr>
          <p:cNvSpPr txBox="1"/>
          <p:nvPr/>
        </p:nvSpPr>
        <p:spPr>
          <a:xfrm>
            <a:off x="818041" y="166863"/>
            <a:ext cx="9717557" cy="461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354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2800" spc="100" dirty="0">
                <a:solidFill>
                  <a:schemeClr val="bg2">
                    <a:lumMod val="25000"/>
                  </a:schemeClr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rPr>
              <a:t>Who do we talk to about the data?</a:t>
            </a:r>
          </a:p>
        </p:txBody>
      </p:sp>
    </p:spTree>
    <p:extLst>
      <p:ext uri="{BB962C8B-B14F-4D97-AF65-F5344CB8AC3E}">
        <p14:creationId xmlns:p14="http://schemas.microsoft.com/office/powerpoint/2010/main" val="400995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BBFD-7FEB-4A81-BF9F-45EEFF10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1" indent="0" algn="l" defTabSz="914354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1200" spc="100" dirty="0">
                <a:solidFill>
                  <a:schemeClr val="bg2">
                    <a:lumMod val="25000"/>
                  </a:schemeClr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rPr>
              <a:t>Data Integration Benefits cont.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3FCEE-47FC-4A95-8BB7-3BDC28A98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873" y="6493595"/>
            <a:ext cx="365128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E94512F-4FCD-4B8F-9303-F99597583EE2}" type="slidenum">
              <a:rPr lang="en-US" smtClean="0"/>
              <a:pPr algn="ctr"/>
              <a:t>17</a:t>
            </a:fld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BFF46B1-D9D6-DDEF-1F07-70879E19C8AE}"/>
              </a:ext>
            </a:extLst>
          </p:cNvPr>
          <p:cNvGraphicFramePr/>
          <p:nvPr/>
        </p:nvGraphicFramePr>
        <p:xfrm>
          <a:off x="656738" y="1083149"/>
          <a:ext cx="1107021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602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71762D-F063-4EC7-9097-302CEA77B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66" y="1134287"/>
            <a:ext cx="11565067" cy="51520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BD3D4-D1AF-4251-A727-DD0A74174602}"/>
              </a:ext>
            </a:extLst>
          </p:cNvPr>
          <p:cNvSpPr txBox="1"/>
          <p:nvPr/>
        </p:nvSpPr>
        <p:spPr>
          <a:xfrm>
            <a:off x="6213020" y="6490606"/>
            <a:ext cx="53374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4"/>
              </a:rPr>
              <a:t>https://www.datavirtualizationblog.com/data-integration-made-easy-fast/denodo-architecture-2/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90578B-C284-689F-B0CB-F248A877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</p:spPr>
        <p:txBody>
          <a:bodyPr>
            <a:normAutofit/>
          </a:bodyPr>
          <a:lstStyle/>
          <a:p>
            <a:pPr lvl="1" algn="l" defTabSz="914354" rtl="0">
              <a:lnSpc>
                <a:spcPct val="85000"/>
              </a:lnSpc>
              <a:spcBef>
                <a:spcPct val="0"/>
              </a:spcBef>
            </a:pPr>
            <a:r>
              <a:rPr lang="en-US" sz="2800" kern="1200" spc="100" dirty="0">
                <a:solidFill>
                  <a:schemeClr val="bg2">
                    <a:lumMod val="25000"/>
                  </a:schemeClr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rPr>
              <a:t>Denodo Data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355506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61A01-00B1-7EA6-9CD8-7E1E6B4A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1AF7C-06F1-AE88-9401-6BC34209C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2002E5-565B-5050-2649-C5F108D54864}"/>
              </a:ext>
            </a:extLst>
          </p:cNvPr>
          <p:cNvSpPr txBox="1">
            <a:spLocks/>
          </p:cNvSpPr>
          <p:nvPr/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/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Very popular these days via tools like </a:t>
            </a:r>
            <a:r>
              <a:rPr lang="en-US" dirty="0" err="1"/>
              <a:t>ChatGPT</a:t>
            </a:r>
            <a:r>
              <a:rPr lang="en-US" dirty="0"/>
              <a:t> and DALL-E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Large Language Models (LLMs) provide a way of asking questions in natural language and getting a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Possible through advancements in deep learning and huge quantities of data scraped from the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Multi-modal models are likely coming in the future to support text, images, video, sound, etc. all in one model</a:t>
            </a:r>
          </a:p>
        </p:txBody>
      </p:sp>
    </p:spTree>
    <p:extLst>
      <p:ext uri="{BB962C8B-B14F-4D97-AF65-F5344CB8AC3E}">
        <p14:creationId xmlns:p14="http://schemas.microsoft.com/office/powerpoint/2010/main" val="20256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344F8C4-202F-5748-954E-E748CC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C382F7-B28D-A24F-8A31-60568291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904849"/>
            <a:ext cx="3037621" cy="570225"/>
          </a:xfrm>
        </p:spPr>
        <p:txBody>
          <a:bodyPr/>
          <a:lstStyle/>
          <a:p>
            <a:r>
              <a:rPr lang="en-US" dirty="0"/>
              <a:t>Dr. Patrick Carlson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B149FD-26F7-3645-B4E7-BA8B8CC5EEA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1FAC1-CE1E-4781-B182-43C591E1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13" y="3805880"/>
            <a:ext cx="2483946" cy="24727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D1633A-BE49-4DC8-826D-C9724DF587CC}"/>
              </a:ext>
            </a:extLst>
          </p:cNvPr>
          <p:cNvSpPr txBox="1"/>
          <p:nvPr/>
        </p:nvSpPr>
        <p:spPr>
          <a:xfrm>
            <a:off x="720648" y="1382630"/>
            <a:ext cx="10480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PhD graduate in Human-Computer Interaction (HCI) from Iowa State University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orked at Sandia National Labs as a Data Scientist since 2017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Leads the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Sandia Data Sciences Community of Practice (CoP)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nterested in the technical aspects of Data Science such as data engineering, programming, analysis, modeling, machine learning,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productionization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ml-ops, data-ops, 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5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46D3-7DD2-617A-F072-91D2AA1F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Sandia AI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F50B-075B-C275-9537-DCE6ED824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E9B6C-D4E4-C3DA-3325-E9BF2CEDF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1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F8B0-9279-E407-5450-543C98AC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CB2D3-E5C4-692C-D38D-90DDED8B5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98AB2-E1A3-6C8F-9668-6AA8ADF06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75" y="1086843"/>
            <a:ext cx="10757125" cy="5017623"/>
          </a:xfrm>
        </p:spPr>
        <p:txBody>
          <a:bodyPr>
            <a:normAutofit/>
          </a:bodyPr>
          <a:lstStyle/>
          <a:p>
            <a:pPr marL="457200" indent="-45720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Federated data access, cross-site data connectivity</a:t>
            </a:r>
          </a:p>
          <a:p>
            <a:pPr marL="457200" indent="-45720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Cross-site alignment on metadata, governance, tagging, etc.</a:t>
            </a:r>
          </a:p>
          <a:p>
            <a:pPr marL="457200" indent="-45720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AI and model governance and cataloging</a:t>
            </a:r>
          </a:p>
          <a:p>
            <a:pPr marL="944109" lvl="1" indent="-457200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Ties into software governance</a:t>
            </a:r>
          </a:p>
          <a:p>
            <a:pPr marL="944109" lvl="1" indent="-457200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Inventory of deployed models just as important as data!</a:t>
            </a:r>
          </a:p>
          <a:p>
            <a:pPr marL="457200" indent="-457200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Generative AI governance</a:t>
            </a:r>
          </a:p>
          <a:p>
            <a:pPr marL="944109" lvl="1" indent="-457200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Models will need access to large amounts of data</a:t>
            </a:r>
          </a:p>
          <a:p>
            <a:pPr marL="944109" lvl="1" indent="-457200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National Institute of Standards and Technology (NIST) AI Risk Management Framework (RMF)</a:t>
            </a:r>
          </a:p>
          <a:p>
            <a:pPr marL="944109" lvl="1" indent="-457200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Securing data, data pipelines into indexing, and model delivery all still require access controls and need-to-know (NTK)</a:t>
            </a:r>
          </a:p>
          <a:p>
            <a:pPr marL="457200" indent="-457200" fontAlgn="t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Mature data governance, improve culture, decrease time to review and deliver data</a:t>
            </a:r>
          </a:p>
        </p:txBody>
      </p:sp>
    </p:spTree>
    <p:extLst>
      <p:ext uri="{BB962C8B-B14F-4D97-AF65-F5344CB8AC3E}">
        <p14:creationId xmlns:p14="http://schemas.microsoft.com/office/powerpoint/2010/main" val="258583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FCA0-783F-4370-A77B-32E8662A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1FC9-21CD-4D7A-AF6F-434BFCD2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952" y="1286954"/>
            <a:ext cx="2828645" cy="570225"/>
          </a:xfrm>
        </p:spPr>
        <p:txBody>
          <a:bodyPr/>
          <a:lstStyle/>
          <a:p>
            <a:r>
              <a:rPr lang="en-US" dirty="0">
                <a:hlinkClick r:id="rId2"/>
              </a:rPr>
              <a:t>pcarlso@sandia.gov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6A81B-119F-4F4F-943B-40CAF478F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1D06B-E48B-455B-B160-B46A58B6E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70" y="1977595"/>
            <a:ext cx="3197715" cy="3183245"/>
          </a:xfrm>
          <a:prstGeom prst="rect">
            <a:avLst/>
          </a:prstGeom>
        </p:spPr>
      </p:pic>
      <p:pic>
        <p:nvPicPr>
          <p:cNvPr id="9" name="Graphic 8" descr="Badge Question Mark with solid fill">
            <a:extLst>
              <a:ext uri="{FF2B5EF4-FFF2-40B4-BE49-F238E27FC236}">
                <a16:creationId xmlns:a16="http://schemas.microsoft.com/office/drawing/2014/main" id="{29F34273-0804-4D9C-96F5-26D1D27BC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38110" y="2516186"/>
            <a:ext cx="1528894" cy="1528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16713-5A40-42EA-ACC0-3501B9112A5F}"/>
              </a:ext>
            </a:extLst>
          </p:cNvPr>
          <p:cNvSpPr txBox="1"/>
          <p:nvPr/>
        </p:nvSpPr>
        <p:spPr>
          <a:xfrm>
            <a:off x="992535" y="5278658"/>
            <a:ext cx="4782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6"/>
              </a:rPr>
              <a:t>https://carlsonp.github.io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44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5ABD-BC97-445F-B2B9-3808F009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Sandia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46493-EB92-42FC-A5A1-0C904928C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" y="3979487"/>
            <a:ext cx="3868130" cy="22031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Rapid access to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Robust tooling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environment with libraries preinstalled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HPC and model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73019-4CCF-4D56-B8F4-470D8BFD5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7692DFC9-5195-4E79-97C0-5469B60B0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7615" y="2644628"/>
            <a:ext cx="914400" cy="914400"/>
          </a:xfrm>
          <a:prstGeom prst="rect">
            <a:avLst/>
          </a:prstGeom>
        </p:spPr>
      </p:pic>
      <p:pic>
        <p:nvPicPr>
          <p:cNvPr id="8" name="Graphic 7" descr="Female Profile with solid fill">
            <a:extLst>
              <a:ext uri="{FF2B5EF4-FFF2-40B4-BE49-F238E27FC236}">
                <a16:creationId xmlns:a16="http://schemas.microsoft.com/office/drawing/2014/main" id="{D9A2009E-6AD2-4D3A-89DD-66A39557B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41" y="2644628"/>
            <a:ext cx="914400" cy="914400"/>
          </a:xfrm>
          <a:prstGeom prst="rect">
            <a:avLst/>
          </a:prstGeom>
        </p:spPr>
      </p:pic>
      <p:pic>
        <p:nvPicPr>
          <p:cNvPr id="10" name="Graphic 9" descr="Office worker male with solid fill">
            <a:extLst>
              <a:ext uri="{FF2B5EF4-FFF2-40B4-BE49-F238E27FC236}">
                <a16:creationId xmlns:a16="http://schemas.microsoft.com/office/drawing/2014/main" id="{3153326D-2823-415B-80DA-0D4DC3553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2944" y="2675969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62A2C1-55B8-473E-941E-F1C963368AF8}"/>
              </a:ext>
            </a:extLst>
          </p:cNvPr>
          <p:cNvSpPr txBox="1">
            <a:spLocks/>
          </p:cNvSpPr>
          <p:nvPr/>
        </p:nvSpPr>
        <p:spPr>
          <a:xfrm>
            <a:off x="3818602" y="1059821"/>
            <a:ext cx="4284843" cy="117354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duplication and rework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Faster turnaround time</a:t>
            </a:r>
          </a:p>
        </p:txBody>
      </p:sp>
      <p:pic>
        <p:nvPicPr>
          <p:cNvPr id="13" name="Graphic 12" descr="Office worker female with solid fill">
            <a:extLst>
              <a:ext uri="{FF2B5EF4-FFF2-40B4-BE49-F238E27FC236}">
                <a16:creationId xmlns:a16="http://schemas.microsoft.com/office/drawing/2014/main" id="{0838C953-A465-486F-962B-146443FAC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5641" y="263204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498280-F4B4-4CAF-BDCB-CABAA50157F9}"/>
              </a:ext>
            </a:extLst>
          </p:cNvPr>
          <p:cNvSpPr txBox="1"/>
          <p:nvPr/>
        </p:nvSpPr>
        <p:spPr>
          <a:xfrm>
            <a:off x="720648" y="1946246"/>
            <a:ext cx="243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Data Scientists and Data Engineers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F051B-2AD5-4A8A-A6F0-6C6588C18103}"/>
              </a:ext>
            </a:extLst>
          </p:cNvPr>
          <p:cNvSpPr txBox="1"/>
          <p:nvPr/>
        </p:nvSpPr>
        <p:spPr>
          <a:xfrm>
            <a:off x="5101099" y="2182963"/>
            <a:ext cx="243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Data Governance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DD37D-4315-49D9-BFD2-952D42861EE5}"/>
              </a:ext>
            </a:extLst>
          </p:cNvPr>
          <p:cNvSpPr txBox="1"/>
          <p:nvPr/>
        </p:nvSpPr>
        <p:spPr>
          <a:xfrm>
            <a:off x="9037741" y="2214304"/>
            <a:ext cx="152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Leadership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D78A7F-2951-4B5C-BD54-DDD742C7AE23}"/>
              </a:ext>
            </a:extLst>
          </p:cNvPr>
          <p:cNvSpPr/>
          <p:nvPr/>
        </p:nvSpPr>
        <p:spPr>
          <a:xfrm>
            <a:off x="8196044" y="1143255"/>
            <a:ext cx="2105637" cy="50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96D1F6-2C83-40DB-983F-15CA1B834934}"/>
              </a:ext>
            </a:extLst>
          </p:cNvPr>
          <p:cNvSpPr/>
          <p:nvPr/>
        </p:nvSpPr>
        <p:spPr>
          <a:xfrm rot="10800000">
            <a:off x="1200022" y="1120112"/>
            <a:ext cx="2105637" cy="50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EC03E45-6934-4726-9B3B-093B5EBB8547}"/>
              </a:ext>
            </a:extLst>
          </p:cNvPr>
          <p:cNvSpPr txBox="1">
            <a:spLocks/>
          </p:cNvSpPr>
          <p:nvPr/>
        </p:nvSpPr>
        <p:spPr>
          <a:xfrm>
            <a:off x="4704956" y="3846661"/>
            <a:ext cx="3717149" cy="220319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Centralized access controls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Central data catalog management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5A58097-945F-4F18-8C2A-0BB73A5F2A60}"/>
              </a:ext>
            </a:extLst>
          </p:cNvPr>
          <p:cNvSpPr txBox="1">
            <a:spLocks/>
          </p:cNvSpPr>
          <p:nvPr/>
        </p:nvSpPr>
        <p:spPr>
          <a:xfrm>
            <a:off x="8679036" y="3849766"/>
            <a:ext cx="3059519" cy="220319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Data-driven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54373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388C-5841-4E95-83B8-80DB74EC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for Sandia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76A10-038F-42E7-843B-2195C96BC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Empower Data Scientists and Analysts through easy access to vetted enterprise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Secure and document data through Data Governance and a data catalog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Productionize and operationalize models, use data-ops and ml-ops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out a pipeline and best practices for the entire data-lifecycle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Focus on people and methods, not specific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78224-9084-4C1B-9A9E-AF8B0D814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1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AC01-98ED-4233-9A41-9D52655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Lifecycle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7F174-D6E7-469B-80B9-6F403636B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7" name="Cloudera Data Lifecycle_animation">
            <a:hlinkClick r:id="" action="ppaction://media"/>
            <a:extLst>
              <a:ext uri="{FF2B5EF4-FFF2-40B4-BE49-F238E27FC236}">
                <a16:creationId xmlns:a16="http://schemas.microsoft.com/office/drawing/2014/main" id="{326CD52E-47E7-43E6-BF38-127CE8D300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148" y="859200"/>
            <a:ext cx="10617704" cy="5972331"/>
          </a:xfrm>
        </p:spPr>
      </p:pic>
    </p:spTree>
    <p:extLst>
      <p:ext uri="{BB962C8B-B14F-4D97-AF65-F5344CB8AC3E}">
        <p14:creationId xmlns:p14="http://schemas.microsoft.com/office/powerpoint/2010/main" val="350353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95FC-776A-6614-13AC-575792D11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17FA0-82F5-AF94-08E0-2D5CD007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2" y="1138136"/>
            <a:ext cx="11607895" cy="48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1E6CF-6AE5-48EA-8684-76D8AC48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Analytics Data Lifecycle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588BE-7C1E-45D5-A9A2-8ACA0FEC6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D391B64-B4AF-4A7B-ACE3-9979BCD4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01" y="1140004"/>
            <a:ext cx="11447115" cy="53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9A0-E310-45B1-BB5A-264683FE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 of Enterprise Data Science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A95EA-45B3-4DBF-A371-F8AFBAC77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A099D-0166-4A85-8778-555CAAB3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10" y="1144359"/>
            <a:ext cx="11355832" cy="5292662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E756B386-CFEF-4120-9079-F8AE592D1B1D}"/>
              </a:ext>
            </a:extLst>
          </p:cNvPr>
          <p:cNvSpPr/>
          <p:nvPr/>
        </p:nvSpPr>
        <p:spPr>
          <a:xfrm>
            <a:off x="4937759" y="2656573"/>
            <a:ext cx="654518" cy="65451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1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CBCF-5BC7-4628-95F6-4D6B115A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Ops (</a:t>
            </a:r>
            <a:r>
              <a:rPr lang="en-US" dirty="0" err="1"/>
              <a:t>MLops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7C126-35B4-4EAE-B110-13B70FC03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89ABF-713A-F980-04B4-E38394659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1429233"/>
            <a:ext cx="10480751" cy="4636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Reproducibility of analytics and machine learning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Move from “it ran once on my desktop” to “it runs all day at scale for the enterprise”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productionization</a:t>
            </a:r>
            <a:r>
              <a:rPr lang="en-US" dirty="0"/>
              <a:t> of machine learning and other AI related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9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andia_Brand_Light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2.xml><?xml version="1.0" encoding="utf-8"?>
<a:theme xmlns:a="http://schemas.openxmlformats.org/drawingml/2006/main" name="2_Sandia_Brand_Dark_Blue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7731</TotalTime>
  <Words>1608</Words>
  <Application>Microsoft Office PowerPoint</Application>
  <PresentationFormat>Widescreen</PresentationFormat>
  <Paragraphs>199</Paragraphs>
  <Slides>22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Exo 2 SemiBold</vt:lpstr>
      <vt:lpstr>Gill Sans MT</vt:lpstr>
      <vt:lpstr>Open Sans</vt:lpstr>
      <vt:lpstr>Trebuchet MS</vt:lpstr>
      <vt:lpstr>Wingdings</vt:lpstr>
      <vt:lpstr>1_Sandia_Brand_Light_Theme_UUR</vt:lpstr>
      <vt:lpstr>2_Sandia_Brand_Dark_Blue_Theme_UUR</vt:lpstr>
      <vt:lpstr>Sandia Insights – Maintenance Manager’s Working Group</vt:lpstr>
      <vt:lpstr>Presenter</vt:lpstr>
      <vt:lpstr>Why Sandia Insights</vt:lpstr>
      <vt:lpstr>Vision for Sandia Insights</vt:lpstr>
      <vt:lpstr>Data Lifecycle</vt:lpstr>
      <vt:lpstr>PowerPoint Presentation</vt:lpstr>
      <vt:lpstr>Advanced Analytics Data Lifecycle</vt:lpstr>
      <vt:lpstr>Progression of Enterprise Data Science Practices</vt:lpstr>
      <vt:lpstr>Machine Learning Ops (MLops)</vt:lpstr>
      <vt:lpstr>Impact of Automated Data Pipelines</vt:lpstr>
      <vt:lpstr>Cloudera</vt:lpstr>
      <vt:lpstr>Lessons Learned and Best Practices</vt:lpstr>
      <vt:lpstr>Data Governance – a key component of Data Strategy</vt:lpstr>
      <vt:lpstr>Focus Areas for Sandia Data Strategy &amp; Governance</vt:lpstr>
      <vt:lpstr>Degrees of Information Usefulness</vt:lpstr>
      <vt:lpstr>Sandia Data Strategy &amp; Governance Board Structure</vt:lpstr>
      <vt:lpstr>Data Integration Benefits cont.  </vt:lpstr>
      <vt:lpstr>Denodo Data Virtualization</vt:lpstr>
      <vt:lpstr>Generative AI</vt:lpstr>
      <vt:lpstr>Sandia AI Chat</vt:lpstr>
      <vt:lpstr>Future</vt:lpstr>
      <vt:lpstr>Comments or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Carlson, Patrick E.</cp:lastModifiedBy>
  <cp:revision>401</cp:revision>
  <dcterms:created xsi:type="dcterms:W3CDTF">2017-10-14T01:15:26Z</dcterms:created>
  <dcterms:modified xsi:type="dcterms:W3CDTF">2024-08-21T17:05:01Z</dcterms:modified>
</cp:coreProperties>
</file>